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20" y="-4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04BB13E-4BA4-4C57-8A6D-C08CA8E273B1}" type="datetimeFigureOut">
              <a:rPr lang="en-US" smtClean="0"/>
              <a:pPr/>
              <a:t>26/10/15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B0CA9A9-EF0A-4C93-A563-FCB4AEEBD0AD}"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4BB13E-4BA4-4C57-8A6D-C08CA8E273B1}" type="datetimeFigureOut">
              <a:rPr lang="en-US" smtClean="0"/>
              <a:pPr/>
              <a:t>26/10/15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CA9A9-EF0A-4C93-A563-FCB4AEEBD0AD}"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4BB13E-4BA4-4C57-8A6D-C08CA8E273B1}" type="datetimeFigureOut">
              <a:rPr lang="en-US" smtClean="0"/>
              <a:pPr/>
              <a:t>26/10/15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CA9A9-EF0A-4C93-A563-FCB4AEEBD0AD}"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04BB13E-4BA4-4C57-8A6D-C08CA8E273B1}" type="datetimeFigureOut">
              <a:rPr lang="en-US" smtClean="0"/>
              <a:pPr/>
              <a:t>26/10/15</a:t>
            </a:fld>
            <a:endParaRPr lang="en-US"/>
          </a:p>
        </p:txBody>
      </p:sp>
      <p:sp>
        <p:nvSpPr>
          <p:cNvPr id="9" name="Slide Number Placeholder 8"/>
          <p:cNvSpPr>
            <a:spLocks noGrp="1"/>
          </p:cNvSpPr>
          <p:nvPr>
            <p:ph type="sldNum" sz="quarter" idx="15"/>
          </p:nvPr>
        </p:nvSpPr>
        <p:spPr/>
        <p:txBody>
          <a:bodyPr rtlCol="0"/>
          <a:lstStyle/>
          <a:p>
            <a:fld id="{9B0CA9A9-EF0A-4C93-A563-FCB4AEEBD0AD}" type="slidenum">
              <a:rPr lang="en-US" smtClean="0"/>
              <a:pPr/>
              <a:t>‹n.›</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04BB13E-4BA4-4C57-8A6D-C08CA8E273B1}" type="datetimeFigureOut">
              <a:rPr lang="en-US" smtClean="0"/>
              <a:pPr/>
              <a:t>26/10/15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B0CA9A9-EF0A-4C93-A563-FCB4AEEBD0AD}"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04BB13E-4BA4-4C57-8A6D-C08CA8E273B1}" type="datetimeFigureOut">
              <a:rPr lang="en-US" smtClean="0"/>
              <a:pPr/>
              <a:t>26/10/15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CA9A9-EF0A-4C93-A563-FCB4AEEBD0AD}" type="slidenum">
              <a:rPr lang="en-US" smtClean="0"/>
              <a:pPr/>
              <a:t>‹n.›</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04BB13E-4BA4-4C57-8A6D-C08CA8E273B1}" type="datetimeFigureOut">
              <a:rPr lang="en-US" smtClean="0"/>
              <a:pPr/>
              <a:t>26/10/15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0CA9A9-EF0A-4C93-A563-FCB4AEEBD0AD}" type="slidenum">
              <a:rPr lang="en-US" smtClean="0"/>
              <a:pPr/>
              <a:t>‹n.›</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04BB13E-4BA4-4C57-8A6D-C08CA8E273B1}" type="datetimeFigureOut">
              <a:rPr lang="en-US" smtClean="0"/>
              <a:pPr/>
              <a:t>26/10/15</a:t>
            </a:fld>
            <a:endParaRPr lang="en-US"/>
          </a:p>
        </p:txBody>
      </p:sp>
      <p:sp>
        <p:nvSpPr>
          <p:cNvPr id="7" name="Slide Number Placeholder 6"/>
          <p:cNvSpPr>
            <a:spLocks noGrp="1"/>
          </p:cNvSpPr>
          <p:nvPr>
            <p:ph type="sldNum" sz="quarter" idx="11"/>
          </p:nvPr>
        </p:nvSpPr>
        <p:spPr/>
        <p:txBody>
          <a:bodyPr rtlCol="0"/>
          <a:lstStyle/>
          <a:p>
            <a:fld id="{9B0CA9A9-EF0A-4C93-A563-FCB4AEEBD0AD}" type="slidenum">
              <a:rPr lang="en-US" smtClean="0"/>
              <a:pPr/>
              <a:t>‹n.›</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BB13E-4BA4-4C57-8A6D-C08CA8E273B1}" type="datetimeFigureOut">
              <a:rPr lang="en-US" smtClean="0"/>
              <a:pPr/>
              <a:t>26/10/15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0CA9A9-EF0A-4C93-A563-FCB4AEEBD0AD}"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04BB13E-4BA4-4C57-8A6D-C08CA8E273B1}" type="datetimeFigureOut">
              <a:rPr lang="en-US" smtClean="0"/>
              <a:pPr/>
              <a:t>26/10/15</a:t>
            </a:fld>
            <a:endParaRPr lang="en-US"/>
          </a:p>
        </p:txBody>
      </p:sp>
      <p:sp>
        <p:nvSpPr>
          <p:cNvPr id="22" name="Slide Number Placeholder 21"/>
          <p:cNvSpPr>
            <a:spLocks noGrp="1"/>
          </p:cNvSpPr>
          <p:nvPr>
            <p:ph type="sldNum" sz="quarter" idx="15"/>
          </p:nvPr>
        </p:nvSpPr>
        <p:spPr/>
        <p:txBody>
          <a:bodyPr rtlCol="0"/>
          <a:lstStyle/>
          <a:p>
            <a:fld id="{9B0CA9A9-EF0A-4C93-A563-FCB4AEEBD0AD}" type="slidenum">
              <a:rPr lang="en-US" smtClean="0"/>
              <a:pPr/>
              <a:t>‹n.›</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04BB13E-4BA4-4C57-8A6D-C08CA8E273B1}" type="datetimeFigureOut">
              <a:rPr lang="en-US" smtClean="0"/>
              <a:pPr/>
              <a:t>26/10/15</a:t>
            </a:fld>
            <a:endParaRPr lang="en-US"/>
          </a:p>
        </p:txBody>
      </p:sp>
      <p:sp>
        <p:nvSpPr>
          <p:cNvPr id="18" name="Slide Number Placeholder 17"/>
          <p:cNvSpPr>
            <a:spLocks noGrp="1"/>
          </p:cNvSpPr>
          <p:nvPr>
            <p:ph type="sldNum" sz="quarter" idx="11"/>
          </p:nvPr>
        </p:nvSpPr>
        <p:spPr/>
        <p:txBody>
          <a:bodyPr rtlCol="0"/>
          <a:lstStyle/>
          <a:p>
            <a:fld id="{9B0CA9A9-EF0A-4C93-A563-FCB4AEEBD0AD}" type="slidenum">
              <a:rPr lang="en-US" smtClean="0"/>
              <a:pPr/>
              <a:t>‹n.›</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04BB13E-4BA4-4C57-8A6D-C08CA8E273B1}" type="datetimeFigureOut">
              <a:rPr lang="en-US" smtClean="0"/>
              <a:pPr/>
              <a:t>26/10/15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B0CA9A9-EF0A-4C93-A563-FCB4AEEBD0AD}"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524000"/>
            <a:ext cx="7086600" cy="1894362"/>
          </a:xfrm>
        </p:spPr>
        <p:txBody>
          <a:bodyPr>
            <a:normAutofit fontScale="90000"/>
          </a:bodyPr>
          <a:lstStyle/>
          <a:p>
            <a:r>
              <a:rPr lang="en-US" dirty="0" smtClean="0"/>
              <a:t>International Financial Institutions in Myanmar’s Democratic Reform</a:t>
            </a:r>
            <a:br>
              <a:rPr lang="en-US" dirty="0" smtClean="0"/>
            </a:br>
            <a:endParaRPr lang="en-US" dirty="0"/>
          </a:p>
        </p:txBody>
      </p:sp>
      <p:sp>
        <p:nvSpPr>
          <p:cNvPr id="3" name="Subtitle 2"/>
          <p:cNvSpPr>
            <a:spLocks noGrp="1"/>
          </p:cNvSpPr>
          <p:nvPr>
            <p:ph type="subTitle" idx="1"/>
          </p:nvPr>
        </p:nvSpPr>
        <p:spPr>
          <a:xfrm>
            <a:off x="2286000" y="4267200"/>
            <a:ext cx="6172200" cy="1981200"/>
          </a:xfrm>
        </p:spPr>
        <p:txBody>
          <a:bodyPr>
            <a:normAutofit/>
          </a:bodyPr>
          <a:lstStyle/>
          <a:p>
            <a:r>
              <a:rPr lang="en-US" dirty="0" smtClean="0"/>
              <a:t>Yin </a:t>
            </a:r>
            <a:r>
              <a:rPr lang="en-US" dirty="0" err="1" smtClean="0"/>
              <a:t>Myo</a:t>
            </a:r>
            <a:r>
              <a:rPr lang="en-US" dirty="0" smtClean="0"/>
              <a:t> Thu</a:t>
            </a:r>
          </a:p>
          <a:p>
            <a:r>
              <a:rPr lang="en-US" dirty="0" smtClean="0"/>
              <a:t>Professor</a:t>
            </a:r>
          </a:p>
          <a:p>
            <a:r>
              <a:rPr lang="en-US" dirty="0" smtClean="0"/>
              <a:t>Department of International Relations</a:t>
            </a:r>
          </a:p>
          <a:p>
            <a:r>
              <a:rPr lang="en-US" dirty="0" smtClean="0"/>
              <a:t>University of Yangon</a:t>
            </a:r>
          </a:p>
          <a:p>
            <a:r>
              <a:rPr lang="en-US" dirty="0" smtClean="0"/>
              <a:t>18 February 2014</a:t>
            </a:r>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600" dirty="0" smtClean="0"/>
              <a:t>Continued..</a:t>
            </a:r>
            <a:br>
              <a:rPr lang="en-US" sz="1600" dirty="0" smtClean="0"/>
            </a:br>
            <a:r>
              <a:rPr lang="en-US" sz="3200" dirty="0" smtClean="0"/>
              <a:t>IMF, World Bank &amp; ADB in Myanmar Democratic Reform</a:t>
            </a:r>
            <a:endParaRPr lang="en-US" dirty="0"/>
          </a:p>
        </p:txBody>
      </p:sp>
      <p:sp>
        <p:nvSpPr>
          <p:cNvPr id="3" name="Content Placeholder 2"/>
          <p:cNvSpPr>
            <a:spLocks noGrp="1"/>
          </p:cNvSpPr>
          <p:nvPr>
            <p:ph sz="quarter" idx="1"/>
          </p:nvPr>
        </p:nvSpPr>
        <p:spPr>
          <a:xfrm>
            <a:off x="457200" y="1600200"/>
            <a:ext cx="8305800" cy="4873752"/>
          </a:xfrm>
        </p:spPr>
        <p:txBody>
          <a:bodyPr>
            <a:normAutofit lnSpcReduction="10000"/>
          </a:bodyPr>
          <a:lstStyle/>
          <a:p>
            <a:pPr>
              <a:buFont typeface="Wingdings" pitchFamily="2" charset="2"/>
              <a:buChar char="Ø"/>
            </a:pPr>
            <a:r>
              <a:rPr lang="en-US" dirty="0" smtClean="0"/>
              <a:t>Financial liberalization achievement within 30 moths</a:t>
            </a:r>
          </a:p>
          <a:p>
            <a:pPr>
              <a:buFont typeface="Wingdings" pitchFamily="2" charset="2"/>
              <a:buChar char="Ø"/>
            </a:pPr>
            <a:r>
              <a:rPr lang="en-US" dirty="0" smtClean="0"/>
              <a:t>Financial &amp; monetary stability as national development plans</a:t>
            </a:r>
          </a:p>
          <a:p>
            <a:pPr>
              <a:buFont typeface="Wingdings" pitchFamily="2" charset="2"/>
              <a:buChar char="Ø"/>
            </a:pPr>
            <a:r>
              <a:rPr lang="en-US" dirty="0" smtClean="0"/>
              <a:t>National Reform Leading Committee &amp; 11 Work Committees</a:t>
            </a:r>
          </a:p>
          <a:p>
            <a:pPr>
              <a:buFont typeface="Wingdings" pitchFamily="2" charset="2"/>
              <a:buChar char="Ø"/>
            </a:pPr>
            <a:r>
              <a:rPr lang="en-US" dirty="0" smtClean="0"/>
              <a:t>Government’s seven tasks for socio-economic development</a:t>
            </a:r>
          </a:p>
          <a:p>
            <a:pPr>
              <a:buFont typeface="Wingdings" pitchFamily="2" charset="2"/>
              <a:buChar char="Ø"/>
            </a:pPr>
            <a:r>
              <a:rPr lang="en-US" dirty="0" smtClean="0"/>
              <a:t>Legislative Branch on Financial Liberalization</a:t>
            </a:r>
          </a:p>
          <a:p>
            <a:pPr>
              <a:buFont typeface="Wingdings" pitchFamily="2" charset="2"/>
              <a:buChar char="Ø"/>
            </a:pPr>
            <a:r>
              <a:rPr lang="en-US" dirty="0" smtClean="0"/>
              <a:t>CBM Law &amp; Micro Finance Mechanism by Government’s ministries, NGOs &amp; INGOs</a:t>
            </a:r>
          </a:p>
          <a:p>
            <a:pPr>
              <a:buFont typeface="Wingdings" pitchFamily="2" charset="2"/>
              <a:buChar char="Ø"/>
            </a:pPr>
            <a:r>
              <a:rPr lang="en-US" dirty="0" smtClean="0"/>
              <a:t>Micro Finance Activities (4 major ministries in Micro Finance</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rmAutofit fontScale="90000"/>
          </a:bodyPr>
          <a:lstStyle/>
          <a:p>
            <a:pPr algn="ctr"/>
            <a:r>
              <a:rPr lang="en-US" sz="1400" dirty="0" smtClean="0"/>
              <a:t>Continued..</a:t>
            </a:r>
            <a:br>
              <a:rPr lang="en-US" sz="1400" dirty="0" smtClean="0"/>
            </a:br>
            <a:r>
              <a:rPr lang="en-US" sz="2800" dirty="0" smtClean="0"/>
              <a:t>IMF, World Bank &amp; ADB in Myanmar Democratic Reform</a:t>
            </a:r>
            <a:endParaRPr lang="en-US" dirty="0"/>
          </a:p>
        </p:txBody>
      </p:sp>
      <p:sp>
        <p:nvSpPr>
          <p:cNvPr id="3" name="Content Placeholder 2"/>
          <p:cNvSpPr>
            <a:spLocks noGrp="1"/>
          </p:cNvSpPr>
          <p:nvPr>
            <p:ph sz="quarter" idx="1"/>
          </p:nvPr>
        </p:nvSpPr>
        <p:spPr>
          <a:xfrm>
            <a:off x="152400" y="1295400"/>
            <a:ext cx="8458200" cy="5257800"/>
          </a:xfrm>
        </p:spPr>
        <p:txBody>
          <a:bodyPr>
            <a:normAutofit/>
          </a:bodyPr>
          <a:lstStyle/>
          <a:p>
            <a:pPr>
              <a:buFont typeface="Wingdings" pitchFamily="2" charset="2"/>
              <a:buChar char="Ø"/>
            </a:pPr>
            <a:r>
              <a:rPr lang="en-US" u="sng" dirty="0" smtClean="0">
                <a:effectLst>
                  <a:outerShdw blurRad="38100" dist="38100" dir="2700000" algn="tl">
                    <a:srgbClr val="000000">
                      <a:alpha val="43137"/>
                    </a:srgbClr>
                  </a:outerShdw>
                </a:effectLst>
              </a:rPr>
              <a:t>World Bank Governance</a:t>
            </a:r>
          </a:p>
          <a:p>
            <a:pPr>
              <a:buFont typeface="Wingdings" pitchFamily="2" charset="2"/>
              <a:buChar char="Ø"/>
            </a:pPr>
            <a:r>
              <a:rPr lang="en-US" dirty="0" smtClean="0"/>
              <a:t>IBRD in comprehensive risk management framework</a:t>
            </a:r>
          </a:p>
          <a:p>
            <a:pPr>
              <a:buFont typeface="Wingdings" pitchFamily="2" charset="2"/>
              <a:buChar char="Ø"/>
            </a:pPr>
            <a:r>
              <a:rPr lang="en-US" u="sng" dirty="0" smtClean="0">
                <a:effectLst>
                  <a:outerShdw blurRad="38100" dist="38100" dir="2700000" algn="tl">
                    <a:srgbClr val="000000">
                      <a:alpha val="43137"/>
                    </a:srgbClr>
                  </a:outerShdw>
                </a:effectLst>
              </a:rPr>
              <a:t>IDA Credit of the World Bank</a:t>
            </a:r>
          </a:p>
          <a:p>
            <a:pPr>
              <a:buFont typeface="Wingdings" pitchFamily="2" charset="2"/>
              <a:buChar char="Ø"/>
            </a:pPr>
            <a:r>
              <a:rPr lang="en-US" dirty="0" smtClean="0"/>
              <a:t>IDA in world’s poorest countries</a:t>
            </a:r>
          </a:p>
          <a:p>
            <a:pPr>
              <a:buFont typeface="Wingdings" pitchFamily="2" charset="2"/>
              <a:buChar char="Ø"/>
            </a:pPr>
            <a:r>
              <a:rPr lang="en-US" dirty="0" smtClean="0"/>
              <a:t>2013 Telecommunication Law &amp; international telecommunication companies (</a:t>
            </a:r>
            <a:r>
              <a:rPr lang="en-US" dirty="0" err="1" smtClean="0"/>
              <a:t>Ooreedoo</a:t>
            </a:r>
            <a:r>
              <a:rPr lang="en-US" dirty="0" smtClean="0"/>
              <a:t> &amp; </a:t>
            </a:r>
            <a:r>
              <a:rPr lang="en-US" dirty="0" err="1" smtClean="0"/>
              <a:t>Telenor</a:t>
            </a:r>
            <a:r>
              <a:rPr lang="en-US" dirty="0" smtClean="0"/>
              <a:t>)</a:t>
            </a:r>
          </a:p>
          <a:p>
            <a:pPr>
              <a:buFont typeface="Wingdings" pitchFamily="2" charset="2"/>
              <a:buChar char="Ø"/>
            </a:pPr>
            <a:r>
              <a:rPr lang="en-US" u="sng" dirty="0" smtClean="0">
                <a:effectLst>
                  <a:outerShdw blurRad="38100" dist="38100" dir="2700000" algn="tl">
                    <a:srgbClr val="000000">
                      <a:alpha val="43137"/>
                    </a:srgbClr>
                  </a:outerShdw>
                </a:effectLst>
              </a:rPr>
              <a:t>World Bank Projects in Myanmar </a:t>
            </a:r>
            <a:r>
              <a:rPr lang="en-US" dirty="0" smtClean="0"/>
              <a:t>– </a:t>
            </a:r>
          </a:p>
          <a:p>
            <a:pPr lvl="1">
              <a:buFont typeface="Wingdings" pitchFamily="2" charset="2"/>
              <a:buChar char="Ø"/>
            </a:pPr>
            <a:r>
              <a:rPr lang="en-US" sz="2400" dirty="0" smtClean="0"/>
              <a:t>Integrated Approach to the Development of ICT Sector</a:t>
            </a:r>
          </a:p>
          <a:p>
            <a:pPr lvl="1">
              <a:buFont typeface="Wingdings" pitchFamily="2" charset="2"/>
              <a:buChar char="Ø"/>
            </a:pPr>
            <a:r>
              <a:rPr lang="en-US" sz="2400" dirty="0" smtClean="0"/>
              <a:t>MDRI for MDGs</a:t>
            </a:r>
          </a:p>
          <a:p>
            <a:pPr>
              <a:buFont typeface="Wingdings" pitchFamily="2" charset="2"/>
              <a:buChar char="Ø"/>
            </a:pPr>
            <a:r>
              <a:rPr lang="en-US" dirty="0" smtClean="0"/>
              <a:t>World Bank in </a:t>
            </a:r>
            <a:r>
              <a:rPr lang="en-US" dirty="0" err="1" smtClean="0"/>
              <a:t>eGovernment</a:t>
            </a:r>
            <a:r>
              <a:rPr lang="en-US" dirty="0" smtClean="0"/>
              <a:t> </a:t>
            </a:r>
          </a:p>
          <a:p>
            <a:pPr>
              <a:buFont typeface="Wingdings" pitchFamily="2" charset="2"/>
              <a:buChar char="Ø"/>
            </a:pPr>
            <a:r>
              <a:rPr lang="en-US" dirty="0" smtClean="0"/>
              <a:t> US $ 31.5 million credit in support of MPT &amp; ICT sector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990600"/>
          </a:xfrm>
        </p:spPr>
        <p:txBody>
          <a:bodyPr>
            <a:normAutofit fontScale="90000"/>
          </a:bodyPr>
          <a:lstStyle/>
          <a:p>
            <a:pPr algn="ctr" fontAlgn="base"/>
            <a:r>
              <a:rPr lang="en-US" sz="3200" dirty="0" smtClean="0"/>
              <a:t/>
            </a:r>
            <a:br>
              <a:rPr lang="en-US" sz="3200" dirty="0" smtClean="0"/>
            </a:br>
            <a:r>
              <a:rPr lang="en-US" sz="3200" dirty="0" smtClean="0"/>
              <a:t/>
            </a:r>
            <a:br>
              <a:rPr lang="en-US" sz="3200" dirty="0" smtClean="0"/>
            </a:br>
            <a:r>
              <a:rPr lang="en-US" sz="2800" b="1" dirty="0" smtClean="0"/>
              <a:t>Table 2  Total Amount of the World Bank Loans, Credit and Grant to Myanmar</a:t>
            </a:r>
            <a:endParaRPr lang="en-US" sz="2800" dirty="0"/>
          </a:p>
        </p:txBody>
      </p:sp>
      <p:graphicFrame>
        <p:nvGraphicFramePr>
          <p:cNvPr id="4" name="Content Placeholder 3"/>
          <p:cNvGraphicFramePr>
            <a:graphicFrameLocks noGrp="1"/>
          </p:cNvGraphicFramePr>
          <p:nvPr>
            <p:ph sz="quarter" idx="1"/>
          </p:nvPr>
        </p:nvGraphicFramePr>
        <p:xfrm>
          <a:off x="0" y="1600200"/>
          <a:ext cx="8610600" cy="5257800"/>
        </p:xfrm>
        <a:graphic>
          <a:graphicData uri="http://schemas.openxmlformats.org/drawingml/2006/table">
            <a:tbl>
              <a:tblPr firstRow="1" bandRow="1">
                <a:tableStyleId>{5C22544A-7EE6-4342-B048-85BDC9FD1C3A}</a:tableStyleId>
              </a:tblPr>
              <a:tblGrid>
                <a:gridCol w="1722120"/>
                <a:gridCol w="1722120"/>
                <a:gridCol w="1722120"/>
                <a:gridCol w="1722120"/>
                <a:gridCol w="1722120"/>
              </a:tblGrid>
              <a:tr h="525780">
                <a:tc>
                  <a:txBody>
                    <a:bodyPr/>
                    <a:lstStyle/>
                    <a:p>
                      <a:pPr marL="0" marR="0" algn="ctr" fontAlgn="base">
                        <a:lnSpc>
                          <a:spcPct val="115000"/>
                        </a:lnSpc>
                        <a:spcBef>
                          <a:spcPts val="0"/>
                        </a:spcBef>
                        <a:spcAft>
                          <a:spcPts val="0"/>
                        </a:spcAft>
                      </a:pPr>
                      <a:r>
                        <a:rPr lang="en-US" sz="1100" dirty="0">
                          <a:solidFill>
                            <a:srgbClr val="5F497A"/>
                          </a:solidFill>
                          <a:latin typeface="Book Antiqua"/>
                          <a:ea typeface="Times New Roman"/>
                          <a:cs typeface="Times New Roman"/>
                        </a:rPr>
                        <a:t>Status</a:t>
                      </a:r>
                      <a:endParaRPr lang="en-US" sz="1100" dirty="0">
                        <a:solidFill>
                          <a:srgbClr val="5F497A"/>
                        </a:solidFill>
                        <a:latin typeface="Calibri"/>
                        <a:ea typeface="Times New Roman"/>
                        <a:cs typeface="Times New Roman"/>
                      </a:endParaRPr>
                    </a:p>
                  </a:txBody>
                  <a:tcPr marL="68580" marR="68580" marT="0" marB="0"/>
                </a:tc>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IBRC</a:t>
                      </a:r>
                      <a:endParaRPr lang="en-US" sz="1100">
                        <a:solidFill>
                          <a:srgbClr val="5F497A"/>
                        </a:solidFill>
                        <a:latin typeface="Calibri"/>
                        <a:ea typeface="Times New Roman"/>
                        <a:cs typeface="Times New Roman"/>
                      </a:endParaRPr>
                    </a:p>
                  </a:txBody>
                  <a:tcPr marL="68580" marR="68580" marT="0" marB="0"/>
                </a:tc>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IDA Credit</a:t>
                      </a:r>
                      <a:endParaRPr lang="en-US" sz="1100">
                        <a:solidFill>
                          <a:srgbClr val="5F497A"/>
                        </a:solidFill>
                        <a:latin typeface="Calibri"/>
                        <a:ea typeface="Times New Roman"/>
                        <a:cs typeface="Times New Roman"/>
                      </a:endParaRPr>
                    </a:p>
                  </a:txBody>
                  <a:tcPr marL="68580" marR="68580" marT="0" marB="0"/>
                </a:tc>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IDA Grant</a:t>
                      </a:r>
                      <a:endParaRPr lang="en-US" sz="1100">
                        <a:solidFill>
                          <a:srgbClr val="5F497A"/>
                        </a:solidFill>
                        <a:latin typeface="Calibri"/>
                        <a:ea typeface="Times New Roman"/>
                        <a:cs typeface="Times New Roman"/>
                      </a:endParaRPr>
                    </a:p>
                  </a:txBody>
                  <a:tcPr marL="68580" marR="68580" marT="0" marB="0"/>
                </a:tc>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Total</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Original Principal</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33,350,000.00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1,383,950,000.00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80,000,000.00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1,497,300,000</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Cancellation</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226,056.18</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114,969,707.40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115,195,763.58</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Disbursed</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33,123,943.82</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1,172,417,933.66</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2,822,668.99</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1,208,364,546.47</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Undisbursed</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142,066,920.00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77,855,820.92</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219,922,740.</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Repaid</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30,378,965.74</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415,013,556.62</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445,392,522.36</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Repaid by Third Party</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2,744,978.08</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2,744,978.08</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Due</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850,829,367.55</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0.00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850,829,367.55</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Exchange Adjustment</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a:t>
                      </a:r>
                      <a:endParaRPr lang="en-US" sz="1100">
                        <a:solidFill>
                          <a:srgbClr val="5F497A"/>
                        </a:solidFill>
                        <a:latin typeface="Calibri"/>
                        <a:ea typeface="Times New Roman"/>
                        <a:cs typeface="Times New Roman"/>
                      </a:endParaRPr>
                    </a:p>
                  </a:txBody>
                  <a:tcPr marL="68580" marR="68580" marT="0" marB="0"/>
                </a:tc>
              </a:tr>
              <a:tr h="525780">
                <a:tc>
                  <a:txBody>
                    <a:bodyPr/>
                    <a:lstStyle/>
                    <a:p>
                      <a:pPr marL="0" marR="0" algn="ctr" fontAlgn="base">
                        <a:lnSpc>
                          <a:spcPct val="115000"/>
                        </a:lnSpc>
                        <a:spcBef>
                          <a:spcPts val="0"/>
                        </a:spcBef>
                        <a:spcAft>
                          <a:spcPts val="0"/>
                        </a:spcAft>
                      </a:pPr>
                      <a:r>
                        <a:rPr lang="en-US" sz="1100">
                          <a:solidFill>
                            <a:srgbClr val="5F497A"/>
                          </a:solidFill>
                          <a:latin typeface="Book Antiqua"/>
                          <a:ea typeface="Times New Roman"/>
                          <a:cs typeface="Times New Roman"/>
                        </a:rPr>
                        <a:t>Borrower Obligation</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850,829,367.55</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a:solidFill>
                            <a:srgbClr val="000000"/>
                          </a:solidFill>
                          <a:latin typeface="Book Antiqua"/>
                          <a:ea typeface="Times New Roman"/>
                          <a:cs typeface="Times New Roman"/>
                        </a:rPr>
                        <a:t>0</a:t>
                      </a:r>
                      <a:endParaRPr lang="en-US" sz="1100">
                        <a:solidFill>
                          <a:srgbClr val="5F497A"/>
                        </a:solidFill>
                        <a:latin typeface="Calibri"/>
                        <a:ea typeface="Times New Roman"/>
                        <a:cs typeface="Times New Roman"/>
                      </a:endParaRPr>
                    </a:p>
                  </a:txBody>
                  <a:tcPr marL="68580" marR="68580" marT="0" marB="0"/>
                </a:tc>
                <a:tc>
                  <a:txBody>
                    <a:bodyPr/>
                    <a:lstStyle/>
                    <a:p>
                      <a:pPr marL="0" marR="0" algn="r" fontAlgn="base">
                        <a:lnSpc>
                          <a:spcPct val="115000"/>
                        </a:lnSpc>
                        <a:spcBef>
                          <a:spcPts val="0"/>
                        </a:spcBef>
                        <a:spcAft>
                          <a:spcPts val="0"/>
                        </a:spcAft>
                      </a:pPr>
                      <a:r>
                        <a:rPr lang="en-US" sz="1100" dirty="0">
                          <a:solidFill>
                            <a:srgbClr val="000000"/>
                          </a:solidFill>
                          <a:latin typeface="Book Antiqua"/>
                          <a:ea typeface="Times New Roman"/>
                          <a:cs typeface="Times New Roman"/>
                        </a:rPr>
                        <a:t>850,829,367.55</a:t>
                      </a:r>
                      <a:endParaRPr lang="en-US" sz="1100" dirty="0">
                        <a:solidFill>
                          <a:srgbClr val="5F497A"/>
                        </a:solidFill>
                        <a:latin typeface="Calibri"/>
                        <a:ea typeface="Times New Roman"/>
                        <a:cs typeface="Times New Roman"/>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Ø"/>
            </a:pPr>
            <a:r>
              <a:rPr lang="en-US" dirty="0" smtClean="0"/>
              <a:t>World Bank in Water Supply Management</a:t>
            </a:r>
          </a:p>
          <a:p>
            <a:pPr>
              <a:buFont typeface="Wingdings" pitchFamily="2" charset="2"/>
              <a:buChar char="Ø"/>
            </a:pPr>
            <a:r>
              <a:rPr lang="en-US" dirty="0" smtClean="0"/>
              <a:t>Water supply as priority for national economic development</a:t>
            </a:r>
          </a:p>
          <a:p>
            <a:pPr>
              <a:buFont typeface="Wingdings" pitchFamily="2" charset="2"/>
              <a:buChar char="Ø"/>
            </a:pPr>
            <a:r>
              <a:rPr lang="en-US" dirty="0" smtClean="0"/>
              <a:t>The Netherlands as a development cooperation partnership for water supply</a:t>
            </a:r>
          </a:p>
          <a:p>
            <a:pPr>
              <a:buFont typeface="Wingdings" pitchFamily="2" charset="2"/>
              <a:buChar char="Ø"/>
            </a:pPr>
            <a:r>
              <a:rPr lang="en-US" u="sng" dirty="0" smtClean="0">
                <a:effectLst>
                  <a:outerShdw blurRad="38100" dist="38100" dir="2700000" algn="tl">
                    <a:srgbClr val="000000">
                      <a:alpha val="43137"/>
                    </a:srgbClr>
                  </a:outerShdw>
                </a:effectLst>
              </a:rPr>
              <a:t>ADB Governance</a:t>
            </a:r>
          </a:p>
          <a:p>
            <a:pPr>
              <a:buFont typeface="Wingdings" pitchFamily="2" charset="2"/>
              <a:buChar char="Ø"/>
            </a:pPr>
            <a:r>
              <a:rPr lang="en-US" dirty="0" smtClean="0"/>
              <a:t>ADB Experts in  studying prediction on county-by-country basis</a:t>
            </a:r>
          </a:p>
          <a:p>
            <a:pPr>
              <a:buFont typeface="Wingdings" pitchFamily="2" charset="2"/>
              <a:buChar char="Ø"/>
            </a:pPr>
            <a:r>
              <a:rPr lang="en-US" dirty="0" smtClean="0"/>
              <a:t>ADB Seminars, Workshops and Conferences in Myanmar for sustainable environmental conservation</a:t>
            </a:r>
          </a:p>
          <a:p>
            <a:pPr>
              <a:buFont typeface="Wingdings" pitchFamily="2" charset="2"/>
              <a:buChar char="Ø"/>
            </a:pPr>
            <a:r>
              <a:rPr lang="en-US" dirty="0" smtClean="0"/>
              <a:t>ADB in Myanmar Country Safeguard System (CSS)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400" dirty="0" smtClean="0"/>
              <a:t>Continued..</a:t>
            </a:r>
            <a:br>
              <a:rPr lang="en-US" sz="1400" dirty="0" smtClean="0"/>
            </a:br>
            <a:r>
              <a:rPr lang="en-US" sz="2800" dirty="0" smtClean="0"/>
              <a:t>IMF, World Bank &amp; ADB in Myanmar Democratic Reform</a:t>
            </a:r>
            <a:endParaRPr lang="en-US" dirty="0"/>
          </a:p>
        </p:txBody>
      </p:sp>
      <p:sp>
        <p:nvSpPr>
          <p:cNvPr id="3" name="Content Placeholder 2"/>
          <p:cNvSpPr>
            <a:spLocks noGrp="1"/>
          </p:cNvSpPr>
          <p:nvPr>
            <p:ph sz="quarter" idx="1"/>
          </p:nvPr>
        </p:nvSpPr>
        <p:spPr>
          <a:xfrm>
            <a:off x="457200" y="1600200"/>
            <a:ext cx="8077200" cy="5257800"/>
          </a:xfrm>
        </p:spPr>
        <p:txBody>
          <a:bodyPr>
            <a:normAutofit/>
          </a:bodyPr>
          <a:lstStyle/>
          <a:p>
            <a:pPr>
              <a:buFont typeface="Wingdings" pitchFamily="2" charset="2"/>
              <a:buChar char="Ø"/>
            </a:pPr>
            <a:r>
              <a:rPr lang="en-US" dirty="0" smtClean="0"/>
              <a:t>The Paris Club</a:t>
            </a:r>
          </a:p>
          <a:p>
            <a:pPr>
              <a:buFont typeface="Wingdings" pitchFamily="2" charset="2"/>
              <a:buChar char="Ø"/>
            </a:pPr>
            <a:r>
              <a:rPr lang="en-US" dirty="0" smtClean="0"/>
              <a:t> Official major forum – to renegotiate official sector debts</a:t>
            </a:r>
          </a:p>
          <a:p>
            <a:pPr>
              <a:buFont typeface="Wingdings" pitchFamily="2" charset="2"/>
              <a:buChar char="Ø"/>
            </a:pPr>
            <a:r>
              <a:rPr lang="en-US" dirty="0" smtClean="0"/>
              <a:t>Paris Club Treatment – Reduction or Renegotiation  of a developing countries</a:t>
            </a:r>
          </a:p>
          <a:p>
            <a:pPr>
              <a:buFont typeface="Wingdings" pitchFamily="2" charset="2"/>
              <a:buChar char="Ø"/>
            </a:pPr>
            <a:r>
              <a:rPr lang="en-US" dirty="0" smtClean="0"/>
              <a:t>Nature and Characteristic of Paris Club </a:t>
            </a:r>
          </a:p>
          <a:p>
            <a:pPr>
              <a:buFont typeface="Wingdings" pitchFamily="2" charset="2"/>
              <a:buChar char="Ø"/>
            </a:pPr>
            <a:r>
              <a:rPr lang="en-US" dirty="0" smtClean="0"/>
              <a:t>International credibility in national development project</a:t>
            </a:r>
          </a:p>
          <a:p>
            <a:pPr>
              <a:buFont typeface="Wingdings" pitchFamily="2" charset="2"/>
              <a:buChar char="Ø"/>
            </a:pPr>
            <a:r>
              <a:rPr lang="en-US" dirty="0" smtClean="0"/>
              <a:t> Debt Cancellation and Restructuring – Debt SWAP Agreement  </a:t>
            </a:r>
          </a:p>
          <a:p>
            <a:pPr>
              <a:buFont typeface="Wingdings" pitchFamily="2" charset="2"/>
              <a:buChar char="Ø"/>
            </a:pPr>
            <a:r>
              <a:rPr lang="en-US" dirty="0" smtClean="0"/>
              <a:t>US as key member of Paris Club (HIV/AIDS) under USAID</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417638"/>
          </a:xfrm>
        </p:spPr>
        <p:txBody>
          <a:bodyPr>
            <a:normAutofit fontScale="90000"/>
          </a:bodyPr>
          <a:lstStyle/>
          <a:p>
            <a:pPr algn="ctr"/>
            <a:r>
              <a:rPr lang="en-US" dirty="0" smtClean="0"/>
              <a:t/>
            </a:r>
            <a:br>
              <a:rPr lang="en-US" dirty="0" smtClean="0"/>
            </a:br>
            <a:r>
              <a:rPr lang="en-US" dirty="0" smtClean="0"/>
              <a:t> Japan’s Fund for Poverty Reduction (JFPR)</a:t>
            </a:r>
            <a:br>
              <a:rPr lang="en-US" dirty="0" smtClean="0"/>
            </a:b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u="sng" dirty="0" smtClean="0">
                <a:effectLst>
                  <a:outerShdw blurRad="38100" dist="38100" dir="2700000" algn="tl">
                    <a:srgbClr val="000000">
                      <a:alpha val="43137"/>
                    </a:srgbClr>
                  </a:outerShdw>
                </a:effectLst>
              </a:rPr>
              <a:t>Tokyo’s Policy in SEA</a:t>
            </a:r>
          </a:p>
          <a:p>
            <a:pPr>
              <a:buFont typeface="Wingdings" pitchFamily="2" charset="2"/>
              <a:buChar char="Ø"/>
            </a:pPr>
            <a:r>
              <a:rPr lang="en-US" dirty="0" smtClean="0"/>
              <a:t>Government of Japan’s Debt Relief Measure on Myanmar (26-5-2013)</a:t>
            </a:r>
          </a:p>
          <a:p>
            <a:pPr>
              <a:buFont typeface="Wingdings" pitchFamily="2" charset="2"/>
              <a:buChar char="Ø"/>
            </a:pPr>
            <a:r>
              <a:rPr lang="en-US" dirty="0" smtClean="0"/>
              <a:t>National Planning as cooperating agency</a:t>
            </a:r>
          </a:p>
          <a:p>
            <a:pPr>
              <a:buFont typeface="Wingdings" pitchFamily="2" charset="2"/>
              <a:buChar char="Ø"/>
            </a:pPr>
            <a:r>
              <a:rPr lang="en-US" dirty="0" smtClean="0"/>
              <a:t>ODA and Japan in developing  countries – Japan’s Yen Loan, Debt Relief,  short term and long term loan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06362"/>
            <a:ext cx="8763000" cy="731838"/>
          </a:xfrm>
        </p:spPr>
        <p:txBody>
          <a:bodyPr>
            <a:normAutofit/>
          </a:bodyPr>
          <a:lstStyle/>
          <a:p>
            <a:pPr algn="ctr"/>
            <a:r>
              <a:rPr lang="en-US" dirty="0" smtClean="0"/>
              <a:t>Japan’s Fund for Poverty Reduction (JFPR)</a:t>
            </a:r>
            <a:endParaRPr lang="en-US" dirty="0"/>
          </a:p>
        </p:txBody>
      </p:sp>
      <p:sp>
        <p:nvSpPr>
          <p:cNvPr id="3" name="Content Placeholder 2"/>
          <p:cNvSpPr>
            <a:spLocks noGrp="1"/>
          </p:cNvSpPr>
          <p:nvPr>
            <p:ph sz="quarter" idx="1"/>
          </p:nvPr>
        </p:nvSpPr>
        <p:spPr>
          <a:xfrm>
            <a:off x="76200" y="914400"/>
            <a:ext cx="8305800" cy="4873752"/>
          </a:xfrm>
        </p:spPr>
        <p:txBody>
          <a:bodyPr/>
          <a:lstStyle/>
          <a:p>
            <a:pPr>
              <a:buFont typeface="Wingdings" pitchFamily="2" charset="2"/>
              <a:buChar char="Ø"/>
            </a:pPr>
            <a:r>
              <a:rPr lang="en-US" u="sng" dirty="0" smtClean="0">
                <a:effectLst>
                  <a:outerShdw blurRad="38100" dist="38100" dir="2700000" algn="tl">
                    <a:srgbClr val="000000">
                      <a:alpha val="43137"/>
                    </a:srgbClr>
                  </a:outerShdw>
                </a:effectLst>
              </a:rPr>
              <a:t>Japan’s ODA in 2011-2013 FY  - </a:t>
            </a:r>
            <a:r>
              <a:rPr lang="en-US" dirty="0" smtClean="0"/>
              <a:t>US $ 727,387</a:t>
            </a:r>
          </a:p>
          <a:p>
            <a:pPr>
              <a:buFont typeface="Wingdings" pitchFamily="2" charset="2"/>
              <a:buChar char="Ø"/>
            </a:pPr>
            <a:r>
              <a:rPr lang="en-US" dirty="0" smtClean="0"/>
              <a:t> </a:t>
            </a:r>
            <a:r>
              <a:rPr lang="en-US" u="sng" dirty="0" smtClean="0">
                <a:effectLst>
                  <a:outerShdw blurRad="38100" dist="38100" dir="2700000" algn="tl">
                    <a:srgbClr val="000000">
                      <a:alpha val="43137"/>
                    </a:srgbClr>
                  </a:outerShdw>
                </a:effectLst>
              </a:rPr>
              <a:t>Yen Loan </a:t>
            </a:r>
            <a:r>
              <a:rPr lang="en-US" dirty="0" smtClean="0"/>
              <a:t>– 63.2 Billion approved by </a:t>
            </a:r>
            <a:r>
              <a:rPr lang="en-US" dirty="0" err="1" smtClean="0"/>
              <a:t>Hluttaw</a:t>
            </a:r>
            <a:endParaRPr lang="en-US" dirty="0" smtClean="0"/>
          </a:p>
          <a:p>
            <a:endParaRPr lang="en-US" dirty="0"/>
          </a:p>
        </p:txBody>
      </p:sp>
      <p:graphicFrame>
        <p:nvGraphicFramePr>
          <p:cNvPr id="5" name="Table 4"/>
          <p:cNvGraphicFramePr>
            <a:graphicFrameLocks noGrp="1"/>
          </p:cNvGraphicFramePr>
          <p:nvPr/>
        </p:nvGraphicFramePr>
        <p:xfrm>
          <a:off x="152400" y="1981199"/>
          <a:ext cx="8610600" cy="4876801"/>
        </p:xfrm>
        <a:graphic>
          <a:graphicData uri="http://schemas.openxmlformats.org/drawingml/2006/table">
            <a:tbl>
              <a:tblPr firstRow="1" bandRow="1">
                <a:tableStyleId>{5C22544A-7EE6-4342-B048-85BDC9FD1C3A}</a:tableStyleId>
              </a:tblPr>
              <a:tblGrid>
                <a:gridCol w="717550"/>
                <a:gridCol w="2312106"/>
                <a:gridCol w="3428294"/>
                <a:gridCol w="2152650"/>
              </a:tblGrid>
              <a:tr h="688867">
                <a:tc>
                  <a:txBody>
                    <a:bodyPr/>
                    <a:lstStyle/>
                    <a:p>
                      <a:pPr marL="0" marR="0" algn="ctr">
                        <a:lnSpc>
                          <a:spcPct val="115000"/>
                        </a:lnSpc>
                        <a:spcBef>
                          <a:spcPts val="0"/>
                        </a:spcBef>
                        <a:spcAft>
                          <a:spcPts val="0"/>
                        </a:spcAft>
                      </a:pPr>
                      <a:r>
                        <a:rPr lang="en-US" sz="1100" b="1" dirty="0">
                          <a:latin typeface="Book Antiqua"/>
                          <a:ea typeface="Times New Roman"/>
                          <a:cs typeface="Times New Roman"/>
                        </a:rPr>
                        <a:t>SN</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100" b="1" dirty="0">
                          <a:latin typeface="Book Antiqua"/>
                          <a:ea typeface="Times New Roman"/>
                          <a:cs typeface="Times New Roman"/>
                        </a:rPr>
                        <a:t>GGP Project</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100" b="1">
                          <a:latin typeface="Book Antiqua"/>
                          <a:ea typeface="Times New Roman"/>
                          <a:cs typeface="Times New Roman"/>
                        </a:rPr>
                        <a:t>Project Location</a:t>
                      </a:r>
                      <a:endParaRPr lang="en-US" sz="11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100" b="1">
                          <a:latin typeface="Book Antiqua"/>
                          <a:ea typeface="Times New Roman"/>
                          <a:cs typeface="Times New Roman"/>
                        </a:rPr>
                        <a:t>GGP Amount (US$)</a:t>
                      </a:r>
                      <a:endParaRPr lang="en-US" sz="1100">
                        <a:latin typeface="Calibri"/>
                        <a:ea typeface="Times New Roman"/>
                        <a:cs typeface="Times New Roman"/>
                      </a:endParaRPr>
                    </a:p>
                  </a:txBody>
                  <a:tcPr marL="68580" marR="68580" marT="0" marB="0"/>
                </a:tc>
              </a:tr>
              <a:tr h="688867">
                <a:tc>
                  <a:txBody>
                    <a:bodyPr/>
                    <a:lstStyle/>
                    <a:p>
                      <a:pPr marL="0" marR="0" algn="ctr">
                        <a:lnSpc>
                          <a:spcPct val="115000"/>
                        </a:lnSpc>
                        <a:spcBef>
                          <a:spcPts val="0"/>
                        </a:spcBef>
                        <a:spcAft>
                          <a:spcPts val="0"/>
                        </a:spcAft>
                      </a:pPr>
                      <a:r>
                        <a:rPr lang="en-US" sz="1100">
                          <a:latin typeface="Book Antiqua"/>
                          <a:ea typeface="Times New Roman"/>
                          <a:cs typeface="Times New Roman"/>
                        </a:rPr>
                        <a:t>1</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Book Antiqua"/>
                          <a:ea typeface="Times New Roman"/>
                          <a:cs typeface="Times New Roman"/>
                        </a:rPr>
                        <a:t>Construction of BEHS</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dirty="0" err="1">
                          <a:latin typeface="Book Antiqua"/>
                          <a:ea typeface="Times New Roman"/>
                          <a:cs typeface="Times New Roman"/>
                        </a:rPr>
                        <a:t>Kyindwe</a:t>
                      </a:r>
                      <a:r>
                        <a:rPr lang="en-US" sz="1100" dirty="0">
                          <a:latin typeface="Book Antiqua"/>
                          <a:ea typeface="Times New Roman"/>
                          <a:cs typeface="Times New Roman"/>
                        </a:rPr>
                        <a:t> Village, </a:t>
                      </a:r>
                      <a:r>
                        <a:rPr lang="en-US" sz="1100" dirty="0" err="1">
                          <a:latin typeface="Book Antiqua"/>
                          <a:ea typeface="Times New Roman"/>
                          <a:cs typeface="Times New Roman"/>
                        </a:rPr>
                        <a:t>Kanpetlet</a:t>
                      </a:r>
                      <a:r>
                        <a:rPr lang="en-US" sz="1100" dirty="0">
                          <a:latin typeface="Book Antiqua"/>
                          <a:ea typeface="Times New Roman"/>
                          <a:cs typeface="Times New Roman"/>
                        </a:rPr>
                        <a:t> Township, Chin State</a:t>
                      </a:r>
                      <a:endParaRPr lang="en-US" sz="1100" dirty="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100">
                          <a:latin typeface="Book Antiqua"/>
                          <a:ea typeface="Times New Roman"/>
                          <a:cs typeface="Times New Roman"/>
                        </a:rPr>
                        <a:t>153,379</a:t>
                      </a:r>
                      <a:endParaRPr lang="en-US" sz="1100">
                        <a:latin typeface="Calibri"/>
                        <a:ea typeface="Times New Roman"/>
                        <a:cs typeface="Times New Roman"/>
                      </a:endParaRPr>
                    </a:p>
                  </a:txBody>
                  <a:tcPr marL="68580" marR="68580" marT="0" marB="0"/>
                </a:tc>
              </a:tr>
              <a:tr h="688867">
                <a:tc>
                  <a:txBody>
                    <a:bodyPr/>
                    <a:lstStyle/>
                    <a:p>
                      <a:pPr marL="0" marR="0" algn="ctr">
                        <a:lnSpc>
                          <a:spcPct val="115000"/>
                        </a:lnSpc>
                        <a:spcBef>
                          <a:spcPts val="0"/>
                        </a:spcBef>
                        <a:spcAft>
                          <a:spcPts val="0"/>
                        </a:spcAft>
                      </a:pPr>
                      <a:r>
                        <a:rPr lang="en-US" sz="1100">
                          <a:latin typeface="Book Antiqua"/>
                          <a:ea typeface="Times New Roman"/>
                          <a:cs typeface="Times New Roman"/>
                        </a:rPr>
                        <a:t>2</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dirty="0">
                          <a:latin typeface="Book Antiqua"/>
                          <a:ea typeface="Times New Roman"/>
                          <a:cs typeface="Times New Roman"/>
                        </a:rPr>
                        <a:t>Construction of BEHS</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a:latin typeface="Book Antiqua"/>
                          <a:ea typeface="Times New Roman"/>
                          <a:cs typeface="Times New Roman"/>
                        </a:rPr>
                        <a:t>Letpaden Township, Ayeyarwady Region</a:t>
                      </a:r>
                      <a:endParaRPr lang="en-US" sz="11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100">
                          <a:latin typeface="Book Antiqua"/>
                          <a:ea typeface="Times New Roman"/>
                          <a:cs typeface="Times New Roman"/>
                        </a:rPr>
                        <a:t>112,346</a:t>
                      </a:r>
                      <a:endParaRPr lang="en-US" sz="1100">
                        <a:latin typeface="Calibri"/>
                        <a:ea typeface="Times New Roman"/>
                        <a:cs typeface="Times New Roman"/>
                      </a:endParaRPr>
                    </a:p>
                  </a:txBody>
                  <a:tcPr marL="68580" marR="68580" marT="0" marB="0"/>
                </a:tc>
              </a:tr>
              <a:tr h="716233">
                <a:tc>
                  <a:txBody>
                    <a:bodyPr/>
                    <a:lstStyle/>
                    <a:p>
                      <a:pPr marL="0" marR="0" algn="ctr">
                        <a:lnSpc>
                          <a:spcPct val="115000"/>
                        </a:lnSpc>
                        <a:spcBef>
                          <a:spcPts val="0"/>
                        </a:spcBef>
                        <a:spcAft>
                          <a:spcPts val="0"/>
                        </a:spcAft>
                      </a:pPr>
                      <a:r>
                        <a:rPr lang="en-US" sz="1100">
                          <a:latin typeface="Book Antiqua"/>
                          <a:ea typeface="Times New Roman"/>
                          <a:cs typeface="Times New Roman"/>
                        </a:rPr>
                        <a:t>3</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a:latin typeface="Book Antiqua"/>
                          <a:ea typeface="Times New Roman"/>
                          <a:cs typeface="Times New Roman"/>
                        </a:rPr>
                        <a:t>Construction of Agricultural Produce Transport Road </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a:latin typeface="Book Antiqua"/>
                          <a:ea typeface="Times New Roman"/>
                          <a:cs typeface="Times New Roman"/>
                        </a:rPr>
                        <a:t>NoeKoeYwar Ma &amp;NoeKoe San Pya Villages, Loikaw Township, Kayah State</a:t>
                      </a:r>
                      <a:endParaRPr lang="en-US" sz="11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100">
                          <a:latin typeface="Book Antiqua"/>
                          <a:ea typeface="Times New Roman"/>
                          <a:cs typeface="Times New Roman"/>
                        </a:rPr>
                        <a:t>120,907</a:t>
                      </a:r>
                      <a:endParaRPr lang="en-US" sz="1100">
                        <a:latin typeface="Calibri"/>
                        <a:ea typeface="Times New Roman"/>
                        <a:cs typeface="Times New Roman"/>
                      </a:endParaRPr>
                    </a:p>
                  </a:txBody>
                  <a:tcPr marL="68580" marR="68580" marT="0" marB="0"/>
                </a:tc>
              </a:tr>
              <a:tr h="688867">
                <a:tc>
                  <a:txBody>
                    <a:bodyPr/>
                    <a:lstStyle/>
                    <a:p>
                      <a:pPr marL="0" marR="0" algn="ctr">
                        <a:lnSpc>
                          <a:spcPct val="115000"/>
                        </a:lnSpc>
                        <a:spcBef>
                          <a:spcPts val="0"/>
                        </a:spcBef>
                        <a:spcAft>
                          <a:spcPts val="0"/>
                        </a:spcAft>
                      </a:pPr>
                      <a:r>
                        <a:rPr lang="en-US" sz="1100">
                          <a:latin typeface="Book Antiqua"/>
                          <a:ea typeface="Times New Roman"/>
                          <a:cs typeface="Times New Roman"/>
                        </a:rPr>
                        <a:t>4</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a:latin typeface="Book Antiqua"/>
                          <a:ea typeface="Times New Roman"/>
                          <a:cs typeface="Times New Roman"/>
                        </a:rPr>
                        <a:t>Extension of Township Hospital</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a:latin typeface="Book Antiqua"/>
                          <a:ea typeface="Times New Roman"/>
                          <a:cs typeface="Times New Roman"/>
                        </a:rPr>
                        <a:t>Pekhon Township, Kayah State</a:t>
                      </a:r>
                      <a:endParaRPr lang="en-US" sz="11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100">
                          <a:latin typeface="Book Antiqua"/>
                          <a:ea typeface="Times New Roman"/>
                          <a:cs typeface="Times New Roman"/>
                        </a:rPr>
                        <a:t>218,912</a:t>
                      </a:r>
                      <a:endParaRPr lang="en-US" sz="1100">
                        <a:latin typeface="Calibri"/>
                        <a:ea typeface="Times New Roman"/>
                        <a:cs typeface="Times New Roman"/>
                      </a:endParaRPr>
                    </a:p>
                  </a:txBody>
                  <a:tcPr marL="68580" marR="68580" marT="0" marB="0"/>
                </a:tc>
              </a:tr>
              <a:tr h="716233">
                <a:tc>
                  <a:txBody>
                    <a:bodyPr/>
                    <a:lstStyle/>
                    <a:p>
                      <a:pPr marL="0" marR="0" algn="ctr">
                        <a:lnSpc>
                          <a:spcPct val="115000"/>
                        </a:lnSpc>
                        <a:spcBef>
                          <a:spcPts val="0"/>
                        </a:spcBef>
                        <a:spcAft>
                          <a:spcPts val="0"/>
                        </a:spcAft>
                      </a:pPr>
                      <a:r>
                        <a:rPr lang="en-US" sz="1100">
                          <a:latin typeface="Book Antiqua"/>
                          <a:ea typeface="Times New Roman"/>
                          <a:cs typeface="Times New Roman"/>
                        </a:rPr>
                        <a:t>5</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a:latin typeface="Book Antiqua"/>
                          <a:ea typeface="Times New Roman"/>
                          <a:cs typeface="Times New Roman"/>
                        </a:rPr>
                        <a:t>Construction of Bridge</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100">
                          <a:latin typeface="Book Antiqua"/>
                          <a:ea typeface="Times New Roman"/>
                          <a:cs typeface="Times New Roman"/>
                        </a:rPr>
                        <a:t>Pye Si Kyun Village, Nyaungdon Township, Ayeyarwady Region</a:t>
                      </a:r>
                      <a:endParaRPr lang="en-US" sz="11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100">
                          <a:latin typeface="Book Antiqua"/>
                          <a:ea typeface="Times New Roman"/>
                          <a:cs typeface="Times New Roman"/>
                        </a:rPr>
                        <a:t>121,840</a:t>
                      </a:r>
                      <a:endParaRPr lang="en-US" sz="1100">
                        <a:latin typeface="Calibri"/>
                        <a:ea typeface="Times New Roman"/>
                        <a:cs typeface="Times New Roman"/>
                      </a:endParaRPr>
                    </a:p>
                  </a:txBody>
                  <a:tcPr marL="68580" marR="68580" marT="0" marB="0"/>
                </a:tc>
              </a:tr>
              <a:tr h="688867">
                <a:tc>
                  <a:txBody>
                    <a:bodyPr/>
                    <a:lstStyle/>
                    <a:p>
                      <a:pPr marL="0" marR="0" algn="ctr">
                        <a:lnSpc>
                          <a:spcPct val="115000"/>
                        </a:lnSpc>
                        <a:spcBef>
                          <a:spcPts val="0"/>
                        </a:spcBef>
                        <a:spcAft>
                          <a:spcPts val="0"/>
                        </a:spcAft>
                      </a:pPr>
                      <a:endParaRPr lang="en-US" sz="1100" dirty="0">
                        <a:latin typeface="Book Antiqua"/>
                        <a:ea typeface="Times New Roman"/>
                        <a:cs typeface="Times New Roman"/>
                      </a:endParaRPr>
                    </a:p>
                  </a:txBody>
                  <a:tcPr marL="68580" marR="68580" marT="0" marB="0"/>
                </a:tc>
                <a:tc gridSpan="2">
                  <a:txBody>
                    <a:bodyPr/>
                    <a:lstStyle/>
                    <a:p>
                      <a:pPr marL="0" marR="0" algn="ctr">
                        <a:lnSpc>
                          <a:spcPct val="115000"/>
                        </a:lnSpc>
                        <a:spcBef>
                          <a:spcPts val="0"/>
                        </a:spcBef>
                        <a:spcAft>
                          <a:spcPts val="0"/>
                        </a:spcAft>
                      </a:pPr>
                      <a:r>
                        <a:rPr lang="en-US" sz="1100" b="1" dirty="0">
                          <a:latin typeface="Book Antiqua"/>
                          <a:ea typeface="Times New Roman"/>
                          <a:cs typeface="Times New Roman"/>
                        </a:rPr>
                        <a:t>Total GGP (2013-2014)</a:t>
                      </a:r>
                      <a:endParaRPr lang="en-US" sz="1100" dirty="0">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en-US" sz="1100" b="1" dirty="0">
                          <a:latin typeface="Book Antiqua"/>
                          <a:ea typeface="Times New Roman"/>
                          <a:cs typeface="Times New Roman"/>
                        </a:rPr>
                        <a:t>727,387</a:t>
                      </a:r>
                      <a:endParaRPr lang="en-US" sz="11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normAutofit fontScale="90000"/>
          </a:bodyPr>
          <a:lstStyle/>
          <a:p>
            <a:pPr algn="ctr"/>
            <a:r>
              <a:rPr lang="en-US" b="1" dirty="0" smtClean="0"/>
              <a:t>International Technical Assistance to Myanmar (FY 2012-2013)</a:t>
            </a:r>
            <a:endParaRPr lang="en-US" dirty="0"/>
          </a:p>
        </p:txBody>
      </p:sp>
      <p:graphicFrame>
        <p:nvGraphicFramePr>
          <p:cNvPr id="4" name="Content Placeholder 3"/>
          <p:cNvGraphicFramePr>
            <a:graphicFrameLocks noGrp="1"/>
          </p:cNvGraphicFramePr>
          <p:nvPr>
            <p:ph sz="quarter" idx="1"/>
          </p:nvPr>
        </p:nvGraphicFramePr>
        <p:xfrm>
          <a:off x="0" y="1220216"/>
          <a:ext cx="9144000" cy="5637785"/>
        </p:xfrm>
        <a:graphic>
          <a:graphicData uri="http://schemas.openxmlformats.org/drawingml/2006/table">
            <a:tbl>
              <a:tblPr firstRow="1" bandRow="1">
                <a:tableStyleId>{5C22544A-7EE6-4342-B048-85BDC9FD1C3A}</a:tableStyleId>
              </a:tblPr>
              <a:tblGrid>
                <a:gridCol w="3048000"/>
                <a:gridCol w="3048000"/>
                <a:gridCol w="3048000"/>
              </a:tblGrid>
              <a:tr h="503723">
                <a:tc>
                  <a:txBody>
                    <a:bodyPr/>
                    <a:lstStyle/>
                    <a:p>
                      <a:pPr marL="0" marR="0" algn="ctr">
                        <a:lnSpc>
                          <a:spcPct val="115000"/>
                        </a:lnSpc>
                        <a:spcBef>
                          <a:spcPts val="0"/>
                        </a:spcBef>
                        <a:spcAft>
                          <a:spcPts val="0"/>
                        </a:spcAft>
                      </a:pPr>
                      <a:r>
                        <a:rPr lang="en-US" sz="1100" b="1" dirty="0">
                          <a:latin typeface="Times New Roman"/>
                          <a:ea typeface="Calibri"/>
                          <a:cs typeface="Times New Roman"/>
                        </a:rPr>
                        <a:t>Country/ Organizations </a:t>
                      </a:r>
                      <a:endParaRPr lang="en-US" sz="1100" dirty="0">
                        <a:latin typeface="Calibri"/>
                        <a:ea typeface="Calibri"/>
                        <a:cs typeface="Times New Roman"/>
                      </a:endParaRPr>
                    </a:p>
                  </a:txBody>
                  <a:tcPr/>
                </a:tc>
                <a:tc>
                  <a:txBody>
                    <a:bodyPr/>
                    <a:lstStyle/>
                    <a:p>
                      <a:pPr marL="0" marR="0" algn="ctr">
                        <a:lnSpc>
                          <a:spcPct val="115000"/>
                        </a:lnSpc>
                        <a:spcBef>
                          <a:spcPts val="0"/>
                        </a:spcBef>
                        <a:spcAft>
                          <a:spcPts val="0"/>
                        </a:spcAft>
                      </a:pPr>
                      <a:r>
                        <a:rPr lang="en-US" sz="1100" b="1">
                          <a:latin typeface="Times New Roman"/>
                          <a:ea typeface="Calibri"/>
                          <a:cs typeface="Times New Roman"/>
                        </a:rPr>
                        <a:t>Type of Technical Assistance (including ODA &amp; Debt Cancellation) </a:t>
                      </a:r>
                      <a:endParaRPr lang="en-US" sz="1100">
                        <a:latin typeface="Calibri"/>
                        <a:ea typeface="Calibri"/>
                        <a:cs typeface="Times New Roman"/>
                      </a:endParaRPr>
                    </a:p>
                  </a:txBody>
                  <a:tcPr/>
                </a:tc>
                <a:tc>
                  <a:txBody>
                    <a:bodyPr/>
                    <a:lstStyle/>
                    <a:p>
                      <a:pPr marL="0" marR="0" algn="ctr">
                        <a:lnSpc>
                          <a:spcPct val="115000"/>
                        </a:lnSpc>
                        <a:spcBef>
                          <a:spcPts val="0"/>
                        </a:spcBef>
                        <a:spcAft>
                          <a:spcPts val="0"/>
                        </a:spcAft>
                      </a:pPr>
                      <a:r>
                        <a:rPr lang="en-US" sz="1100" b="1">
                          <a:latin typeface="Times New Roman"/>
                          <a:ea typeface="Calibri"/>
                          <a:cs typeface="Times New Roman"/>
                        </a:rPr>
                        <a:t>Total Amount  (In Donor Currency) </a:t>
                      </a:r>
                      <a:endParaRPr lang="en-US" sz="1100">
                        <a:latin typeface="Calibri"/>
                        <a:ea typeface="Calibri"/>
                        <a:cs typeface="Times New Roman"/>
                      </a:endParaRPr>
                    </a:p>
                  </a:txBody>
                  <a:tcPr/>
                </a:tc>
              </a:tr>
              <a:tr h="1114468">
                <a:tc>
                  <a:txBody>
                    <a:bodyPr/>
                    <a:lstStyle/>
                    <a:p>
                      <a:pPr marL="0" marR="0">
                        <a:lnSpc>
                          <a:spcPct val="115000"/>
                        </a:lnSpc>
                        <a:spcBef>
                          <a:spcPts val="0"/>
                        </a:spcBef>
                        <a:spcAft>
                          <a:spcPts val="0"/>
                        </a:spcAft>
                      </a:pPr>
                      <a:r>
                        <a:rPr lang="en-US" sz="1100" b="1">
                          <a:latin typeface="Times New Roman"/>
                          <a:ea typeface="Calibri"/>
                          <a:cs typeface="Times New Roman"/>
                        </a:rPr>
                        <a:t>Japan (JICA, SEAMEO-SERCA), Swiss AID, IFAD, SIDA</a:t>
                      </a:r>
                      <a:endParaRPr lang="en-US" sz="1100">
                        <a:latin typeface="Calibri"/>
                        <a:ea typeface="Calibri"/>
                        <a:cs typeface="Times New Roman"/>
                      </a:endParaRPr>
                    </a:p>
                  </a:txBody>
                  <a:tcPr/>
                </a:tc>
                <a:tc>
                  <a:txBody>
                    <a:bodyPr/>
                    <a:lstStyle/>
                    <a:p>
                      <a:pPr marL="0" marR="0">
                        <a:lnSpc>
                          <a:spcPct val="115000"/>
                        </a:lnSpc>
                        <a:spcBef>
                          <a:spcPts val="0"/>
                        </a:spcBef>
                        <a:spcAft>
                          <a:spcPts val="0"/>
                        </a:spcAft>
                      </a:pPr>
                      <a:r>
                        <a:rPr lang="en-US" sz="1100" b="1">
                          <a:latin typeface="Times New Roman"/>
                          <a:ea typeface="Calibri"/>
                          <a:cs typeface="Times New Roman"/>
                        </a:rPr>
                        <a:t>Debt Relief </a:t>
                      </a:r>
                      <a:endParaRPr lang="en-US" sz="1100">
                        <a:latin typeface="Calibri"/>
                        <a:ea typeface="Calibri"/>
                        <a:cs typeface="Times New Roman"/>
                      </a:endParaRPr>
                    </a:p>
                    <a:p>
                      <a:pPr marL="0" marR="0">
                        <a:lnSpc>
                          <a:spcPct val="115000"/>
                        </a:lnSpc>
                        <a:spcBef>
                          <a:spcPts val="0"/>
                        </a:spcBef>
                        <a:spcAft>
                          <a:spcPts val="0"/>
                        </a:spcAft>
                      </a:pPr>
                      <a:r>
                        <a:rPr lang="en-US" sz="1100" b="1">
                          <a:latin typeface="Times New Roman"/>
                          <a:ea typeface="Calibri"/>
                          <a:cs typeface="Times New Roman"/>
                        </a:rPr>
                        <a:t>Human Resource</a:t>
                      </a:r>
                      <a:endParaRPr lang="en-US" sz="1100">
                        <a:latin typeface="Calibri"/>
                        <a:ea typeface="Calibri"/>
                        <a:cs typeface="Times New Roman"/>
                      </a:endParaRPr>
                    </a:p>
                    <a:p>
                      <a:pPr marL="0" marR="0">
                        <a:lnSpc>
                          <a:spcPct val="115000"/>
                        </a:lnSpc>
                        <a:spcBef>
                          <a:spcPts val="0"/>
                        </a:spcBef>
                        <a:spcAft>
                          <a:spcPts val="0"/>
                        </a:spcAft>
                      </a:pPr>
                      <a:r>
                        <a:rPr lang="en-US" sz="1100" b="1">
                          <a:latin typeface="Times New Roman"/>
                          <a:ea typeface="Calibri"/>
                          <a:cs typeface="Times New Roman"/>
                        </a:rPr>
                        <a:t>Water Supply</a:t>
                      </a:r>
                      <a:endParaRPr lang="en-US" sz="1100">
                        <a:latin typeface="Calibri"/>
                        <a:ea typeface="Calibri"/>
                        <a:cs typeface="Times New Roman"/>
                      </a:endParaRPr>
                    </a:p>
                    <a:p>
                      <a:pPr marL="0" marR="0">
                        <a:lnSpc>
                          <a:spcPct val="115000"/>
                        </a:lnSpc>
                        <a:spcBef>
                          <a:spcPts val="0"/>
                        </a:spcBef>
                        <a:spcAft>
                          <a:spcPts val="0"/>
                        </a:spcAft>
                      </a:pPr>
                      <a:r>
                        <a:rPr lang="en-US" sz="1100" b="1">
                          <a:latin typeface="Times New Roman"/>
                          <a:ea typeface="Calibri"/>
                          <a:cs typeface="Times New Roman"/>
                        </a:rPr>
                        <a:t>ODA (Poverty alleviation, Electricity Supply,  SEZ) </a:t>
                      </a:r>
                      <a:endParaRPr lang="en-US" sz="1100">
                        <a:latin typeface="Calibri"/>
                        <a:ea typeface="Calibri"/>
                        <a:cs typeface="Times New Roman"/>
                      </a:endParaRPr>
                    </a:p>
                  </a:txBody>
                  <a:tcPr/>
                </a:tc>
                <a:tc>
                  <a:txBody>
                    <a:bodyPr/>
                    <a:lstStyle/>
                    <a:p>
                      <a:pPr marL="0" marR="0" algn="r">
                        <a:lnSpc>
                          <a:spcPct val="115000"/>
                        </a:lnSpc>
                        <a:spcBef>
                          <a:spcPts val="0"/>
                        </a:spcBef>
                        <a:spcAft>
                          <a:spcPts val="0"/>
                        </a:spcAft>
                      </a:pPr>
                      <a:r>
                        <a:rPr lang="en-US" sz="1100" b="1">
                          <a:latin typeface="Times New Roman"/>
                          <a:ea typeface="Calibri"/>
                          <a:cs typeface="Times New Roman"/>
                        </a:rPr>
                        <a:t>JP ¥ 188.6 billion</a:t>
                      </a:r>
                      <a:endParaRPr lang="en-US" sz="1100">
                        <a:latin typeface="Calibri"/>
                        <a:ea typeface="Calibri"/>
                        <a:cs typeface="Times New Roman"/>
                      </a:endParaRPr>
                    </a:p>
                    <a:p>
                      <a:pPr marL="0" marR="0" algn="r">
                        <a:lnSpc>
                          <a:spcPct val="115000"/>
                        </a:lnSpc>
                        <a:spcBef>
                          <a:spcPts val="0"/>
                        </a:spcBef>
                        <a:spcAft>
                          <a:spcPts val="0"/>
                        </a:spcAft>
                      </a:pPr>
                      <a:r>
                        <a:rPr lang="en-US" sz="1100" b="1">
                          <a:latin typeface="Times New Roman"/>
                          <a:ea typeface="Calibri"/>
                          <a:cs typeface="Times New Roman"/>
                        </a:rPr>
                        <a:t>JP ¥ 456 million</a:t>
                      </a:r>
                      <a:endParaRPr lang="en-US" sz="1100">
                        <a:latin typeface="Calibri"/>
                        <a:ea typeface="Calibri"/>
                        <a:cs typeface="Times New Roman"/>
                      </a:endParaRPr>
                    </a:p>
                    <a:p>
                      <a:pPr marL="0" marR="0" algn="r">
                        <a:lnSpc>
                          <a:spcPct val="115000"/>
                        </a:lnSpc>
                        <a:spcBef>
                          <a:spcPts val="0"/>
                        </a:spcBef>
                        <a:spcAft>
                          <a:spcPts val="0"/>
                        </a:spcAft>
                      </a:pPr>
                      <a:r>
                        <a:rPr lang="en-US" sz="1100" b="1">
                          <a:latin typeface="Times New Roman"/>
                          <a:ea typeface="Calibri"/>
                          <a:cs typeface="Times New Roman"/>
                        </a:rPr>
                        <a:t>JP ¥ 1900 million </a:t>
                      </a:r>
                      <a:endParaRPr lang="en-US" sz="1100">
                        <a:latin typeface="Calibri"/>
                        <a:ea typeface="Calibri"/>
                        <a:cs typeface="Times New Roman"/>
                      </a:endParaRPr>
                    </a:p>
                    <a:p>
                      <a:pPr marL="0" marR="0" algn="r">
                        <a:lnSpc>
                          <a:spcPct val="115000"/>
                        </a:lnSpc>
                        <a:spcBef>
                          <a:spcPts val="0"/>
                        </a:spcBef>
                        <a:spcAft>
                          <a:spcPts val="0"/>
                        </a:spcAft>
                        <a:tabLst>
                          <a:tab pos="1652905" algn="l"/>
                        </a:tabLst>
                      </a:pPr>
                      <a:r>
                        <a:rPr lang="en-US" sz="1100" b="1">
                          <a:latin typeface="Times New Roman"/>
                          <a:ea typeface="Calibri"/>
                          <a:cs typeface="Times New Roman"/>
                        </a:rPr>
                        <a:t>JP ¥ 51.5 billion</a:t>
                      </a:r>
                      <a:endParaRPr lang="en-US" sz="1100">
                        <a:latin typeface="Calibri"/>
                        <a:ea typeface="Calibri"/>
                        <a:cs typeface="Times New Roman"/>
                      </a:endParaRPr>
                    </a:p>
                  </a:txBody>
                  <a:tcPr/>
                </a:tc>
              </a:tr>
              <a:tr h="707305">
                <a:tc>
                  <a:txBody>
                    <a:bodyPr/>
                    <a:lstStyle/>
                    <a:p>
                      <a:pPr marL="0" marR="0">
                        <a:lnSpc>
                          <a:spcPct val="115000"/>
                        </a:lnSpc>
                        <a:spcBef>
                          <a:spcPts val="0"/>
                        </a:spcBef>
                        <a:spcAft>
                          <a:spcPts val="0"/>
                        </a:spcAft>
                      </a:pPr>
                      <a:r>
                        <a:rPr lang="en-US" sz="1100" b="1">
                          <a:latin typeface="Times New Roman"/>
                          <a:ea typeface="Calibri"/>
                          <a:cs typeface="Times New Roman"/>
                        </a:rPr>
                        <a:t>US AID (IRI, The Carter Center) </a:t>
                      </a:r>
                      <a:endParaRPr lang="en-US" sz="1100">
                        <a:latin typeface="Calibri"/>
                        <a:ea typeface="Calibri"/>
                        <a:cs typeface="Times New Roman"/>
                      </a:endParaRPr>
                    </a:p>
                  </a:txBody>
                  <a:tcPr/>
                </a:tc>
                <a:tc>
                  <a:txBody>
                    <a:bodyPr/>
                    <a:lstStyle/>
                    <a:p>
                      <a:pPr marL="0" marR="0">
                        <a:lnSpc>
                          <a:spcPct val="115000"/>
                        </a:lnSpc>
                        <a:spcBef>
                          <a:spcPts val="0"/>
                        </a:spcBef>
                        <a:spcAft>
                          <a:spcPts val="0"/>
                        </a:spcAft>
                      </a:pPr>
                      <a:r>
                        <a:rPr lang="en-US" sz="1100" b="1">
                          <a:latin typeface="Times New Roman"/>
                          <a:ea typeface="Calibri"/>
                          <a:cs typeface="Times New Roman"/>
                        </a:rPr>
                        <a:t>Sustainable Democracy Development </a:t>
                      </a:r>
                      <a:endParaRPr lang="en-US" sz="1100">
                        <a:latin typeface="Calibri"/>
                        <a:ea typeface="Calibri"/>
                        <a:cs typeface="Times New Roman"/>
                      </a:endParaRPr>
                    </a:p>
                    <a:p>
                      <a:pPr marL="0" marR="0">
                        <a:lnSpc>
                          <a:spcPct val="115000"/>
                        </a:lnSpc>
                        <a:spcBef>
                          <a:spcPts val="0"/>
                        </a:spcBef>
                        <a:spcAft>
                          <a:spcPts val="0"/>
                        </a:spcAft>
                      </a:pPr>
                      <a:r>
                        <a:rPr lang="en-US" sz="1100" b="1">
                          <a:latin typeface="Times New Roman"/>
                          <a:ea typeface="Calibri"/>
                          <a:cs typeface="Times New Roman"/>
                        </a:rPr>
                        <a:t>Electoral Process</a:t>
                      </a:r>
                      <a:endParaRPr lang="en-US" sz="1100">
                        <a:latin typeface="Calibri"/>
                        <a:ea typeface="Calibri"/>
                        <a:cs typeface="Times New Roman"/>
                      </a:endParaRPr>
                    </a:p>
                    <a:p>
                      <a:pPr marL="0" marR="0">
                        <a:lnSpc>
                          <a:spcPct val="115000"/>
                        </a:lnSpc>
                        <a:spcBef>
                          <a:spcPts val="0"/>
                        </a:spcBef>
                        <a:spcAft>
                          <a:spcPts val="0"/>
                        </a:spcAft>
                      </a:pPr>
                      <a:r>
                        <a:rPr lang="en-US" sz="1100" b="1">
                          <a:latin typeface="Times New Roman"/>
                          <a:ea typeface="Calibri"/>
                          <a:cs typeface="Times New Roman"/>
                        </a:rPr>
                        <a:t>Tilapia Fish Export to International Market </a:t>
                      </a:r>
                      <a:endParaRPr lang="en-US" sz="1100">
                        <a:latin typeface="Calibri"/>
                        <a:ea typeface="Calibri"/>
                        <a:cs typeface="Times New Roman"/>
                      </a:endParaRPr>
                    </a:p>
                  </a:txBody>
                  <a:tcPr/>
                </a:tc>
                <a:tc>
                  <a:txBody>
                    <a:bodyPr/>
                    <a:lstStyle/>
                    <a:p>
                      <a:pPr marL="0" marR="0" algn="r">
                        <a:lnSpc>
                          <a:spcPct val="115000"/>
                        </a:lnSpc>
                        <a:spcBef>
                          <a:spcPts val="0"/>
                        </a:spcBef>
                        <a:spcAft>
                          <a:spcPts val="0"/>
                        </a:spcAft>
                      </a:pPr>
                      <a:r>
                        <a:rPr lang="en-US" sz="1100" b="1">
                          <a:latin typeface="Times New Roman"/>
                          <a:ea typeface="Calibri"/>
                          <a:cs typeface="Times New Roman"/>
                        </a:rPr>
                        <a:t>US $ 150 </a:t>
                      </a:r>
                      <a:endParaRPr lang="en-US" sz="1100">
                        <a:latin typeface="Calibri"/>
                        <a:ea typeface="Calibri"/>
                        <a:cs typeface="Times New Roman"/>
                      </a:endParaRPr>
                    </a:p>
                  </a:txBody>
                  <a:tcPr/>
                </a:tc>
              </a:tr>
              <a:tr h="503723">
                <a:tc>
                  <a:txBody>
                    <a:bodyPr/>
                    <a:lstStyle/>
                    <a:p>
                      <a:pPr marL="0" marR="0">
                        <a:lnSpc>
                          <a:spcPct val="115000"/>
                        </a:lnSpc>
                        <a:spcBef>
                          <a:spcPts val="0"/>
                        </a:spcBef>
                        <a:spcAft>
                          <a:spcPts val="0"/>
                        </a:spcAft>
                      </a:pPr>
                      <a:r>
                        <a:rPr lang="en-US" sz="1100" b="1">
                          <a:latin typeface="Times New Roman"/>
                          <a:ea typeface="Calibri"/>
                          <a:cs typeface="Times New Roman"/>
                        </a:rPr>
                        <a:t>EU </a:t>
                      </a:r>
                      <a:endParaRPr lang="en-US" sz="1100">
                        <a:latin typeface="Calibri"/>
                        <a:ea typeface="Calibri"/>
                        <a:cs typeface="Times New Roman"/>
                      </a:endParaRPr>
                    </a:p>
                  </a:txBody>
                  <a:tcPr/>
                </a:tc>
                <a:tc>
                  <a:txBody>
                    <a:bodyPr/>
                    <a:lstStyle/>
                    <a:p>
                      <a:pPr marL="0" marR="0">
                        <a:lnSpc>
                          <a:spcPct val="115000"/>
                        </a:lnSpc>
                        <a:spcBef>
                          <a:spcPts val="0"/>
                        </a:spcBef>
                        <a:spcAft>
                          <a:spcPts val="0"/>
                        </a:spcAft>
                      </a:pPr>
                      <a:r>
                        <a:rPr lang="en-US" sz="1100" b="1">
                          <a:latin typeface="Times New Roman"/>
                          <a:ea typeface="Calibri"/>
                          <a:cs typeface="Times New Roman"/>
                        </a:rPr>
                        <a:t>Anti-Land Mine, IDP Relocation &amp; PHC and Primary Education </a:t>
                      </a:r>
                      <a:endParaRPr lang="en-US" sz="1100">
                        <a:latin typeface="Calibri"/>
                        <a:ea typeface="Calibri"/>
                        <a:cs typeface="Times New Roman"/>
                      </a:endParaRPr>
                    </a:p>
                  </a:txBody>
                  <a:tcPr/>
                </a:tc>
                <a:tc>
                  <a:txBody>
                    <a:bodyPr/>
                    <a:lstStyle/>
                    <a:p>
                      <a:pPr marL="0" marR="0" algn="r">
                        <a:lnSpc>
                          <a:spcPct val="115000"/>
                        </a:lnSpc>
                        <a:spcBef>
                          <a:spcPts val="0"/>
                        </a:spcBef>
                        <a:spcAft>
                          <a:spcPts val="0"/>
                        </a:spcAft>
                      </a:pPr>
                      <a:r>
                        <a:rPr lang="en-US" sz="1100" b="1">
                          <a:latin typeface="Times New Roman"/>
                          <a:ea typeface="Calibri"/>
                          <a:cs typeface="Times New Roman"/>
                        </a:rPr>
                        <a:t>Euro 100 million </a:t>
                      </a:r>
                      <a:endParaRPr lang="en-US" sz="1100">
                        <a:latin typeface="Calibri"/>
                        <a:ea typeface="Calibri"/>
                        <a:cs typeface="Times New Roman"/>
                      </a:endParaRPr>
                    </a:p>
                  </a:txBody>
                  <a:tcPr/>
                </a:tc>
              </a:tr>
              <a:tr h="910886">
                <a:tc>
                  <a:txBody>
                    <a:bodyPr/>
                    <a:lstStyle/>
                    <a:p>
                      <a:pPr marL="0" marR="0">
                        <a:lnSpc>
                          <a:spcPct val="115000"/>
                        </a:lnSpc>
                        <a:spcBef>
                          <a:spcPts val="0"/>
                        </a:spcBef>
                        <a:spcAft>
                          <a:spcPts val="0"/>
                        </a:spcAft>
                      </a:pPr>
                      <a:r>
                        <a:rPr lang="en-US" sz="1100" b="1">
                          <a:latin typeface="Times New Roman"/>
                          <a:ea typeface="Calibri"/>
                          <a:cs typeface="Times New Roman"/>
                        </a:rPr>
                        <a:t>ADB (Japan Fund for Poverty Reduction) </a:t>
                      </a:r>
                      <a:endParaRPr lang="en-US" sz="1100">
                        <a:latin typeface="Calibri"/>
                        <a:ea typeface="Calibri"/>
                        <a:cs typeface="Times New Roman"/>
                      </a:endParaRPr>
                    </a:p>
                  </a:txBody>
                  <a:tcPr/>
                </a:tc>
                <a:tc>
                  <a:txBody>
                    <a:bodyPr/>
                    <a:lstStyle/>
                    <a:p>
                      <a:pPr marL="0" marR="0">
                        <a:lnSpc>
                          <a:spcPct val="115000"/>
                        </a:lnSpc>
                        <a:spcBef>
                          <a:spcPts val="0"/>
                        </a:spcBef>
                        <a:spcAft>
                          <a:spcPts val="0"/>
                        </a:spcAft>
                      </a:pPr>
                      <a:r>
                        <a:rPr lang="en-US" sz="1100" b="1">
                          <a:latin typeface="Times New Roman"/>
                          <a:ea typeface="Calibri"/>
                          <a:cs typeface="Times New Roman"/>
                        </a:rPr>
                        <a:t>High Way Construction (Yangon Region- Kayin State on East-West Corridor &amp;Maubin -Pyapon Highway cum oversea underwater cable) </a:t>
                      </a:r>
                      <a:endParaRPr lang="en-US" sz="1100">
                        <a:latin typeface="Calibri"/>
                        <a:ea typeface="Calibri"/>
                        <a:cs typeface="Times New Roman"/>
                      </a:endParaRPr>
                    </a:p>
                  </a:txBody>
                  <a:tcPr/>
                </a:tc>
                <a:tc>
                  <a:txBody>
                    <a:bodyPr/>
                    <a:lstStyle/>
                    <a:p>
                      <a:pPr marL="0" marR="0" algn="r">
                        <a:lnSpc>
                          <a:spcPct val="115000"/>
                        </a:lnSpc>
                        <a:spcBef>
                          <a:spcPts val="0"/>
                        </a:spcBef>
                        <a:spcAft>
                          <a:spcPts val="0"/>
                        </a:spcAft>
                      </a:pPr>
                      <a:r>
                        <a:rPr lang="en-US" sz="1100" b="1">
                          <a:latin typeface="Times New Roman"/>
                          <a:ea typeface="Calibri"/>
                          <a:cs typeface="Times New Roman"/>
                        </a:rPr>
                        <a:t>US $ 1.5 million </a:t>
                      </a:r>
                      <a:endParaRPr lang="en-US" sz="1100">
                        <a:latin typeface="Calibri"/>
                        <a:ea typeface="Calibri"/>
                        <a:cs typeface="Times New Roman"/>
                      </a:endParaRPr>
                    </a:p>
                  </a:txBody>
                  <a:tcPr/>
                </a:tc>
              </a:tr>
              <a:tr h="1114468">
                <a:tc>
                  <a:txBody>
                    <a:bodyPr/>
                    <a:lstStyle/>
                    <a:p>
                      <a:pPr marL="0" marR="0">
                        <a:lnSpc>
                          <a:spcPct val="115000"/>
                        </a:lnSpc>
                        <a:spcBef>
                          <a:spcPts val="0"/>
                        </a:spcBef>
                        <a:spcAft>
                          <a:spcPts val="0"/>
                        </a:spcAft>
                      </a:pPr>
                      <a:r>
                        <a:rPr lang="en-US" sz="1100" b="1">
                          <a:latin typeface="Times New Roman"/>
                          <a:ea typeface="Calibri"/>
                          <a:cs typeface="Times New Roman"/>
                        </a:rPr>
                        <a:t>World Bank </a:t>
                      </a:r>
                      <a:endParaRPr lang="en-US" sz="1100">
                        <a:latin typeface="Calibri"/>
                        <a:ea typeface="Calibri"/>
                        <a:cs typeface="Times New Roman"/>
                      </a:endParaRPr>
                    </a:p>
                  </a:txBody>
                  <a:tcPr/>
                </a:tc>
                <a:tc>
                  <a:txBody>
                    <a:bodyPr/>
                    <a:lstStyle/>
                    <a:p>
                      <a:pPr marL="0" marR="0">
                        <a:lnSpc>
                          <a:spcPct val="115000"/>
                        </a:lnSpc>
                        <a:spcBef>
                          <a:spcPts val="0"/>
                        </a:spcBef>
                        <a:spcAft>
                          <a:spcPts val="0"/>
                        </a:spcAft>
                      </a:pPr>
                      <a:r>
                        <a:rPr lang="en-US" sz="1100" b="1">
                          <a:latin typeface="Times New Roman"/>
                          <a:ea typeface="Calibri"/>
                          <a:cs typeface="Times New Roman"/>
                        </a:rPr>
                        <a:t>Capital Investment to SMEs (4 ministries -  Education, Fisheries, Livestock Breeding &amp; Agriculture )</a:t>
                      </a:r>
                      <a:endParaRPr lang="en-US" sz="1100">
                        <a:latin typeface="Calibri"/>
                        <a:ea typeface="Calibri"/>
                        <a:cs typeface="Times New Roman"/>
                      </a:endParaRPr>
                    </a:p>
                    <a:p>
                      <a:pPr marL="0" marR="0">
                        <a:lnSpc>
                          <a:spcPct val="115000"/>
                        </a:lnSpc>
                        <a:spcBef>
                          <a:spcPts val="0"/>
                        </a:spcBef>
                        <a:spcAft>
                          <a:spcPts val="0"/>
                        </a:spcAft>
                      </a:pPr>
                      <a:r>
                        <a:rPr lang="en-US" sz="1100" b="1">
                          <a:latin typeface="Times New Roman"/>
                          <a:ea typeface="Calibri"/>
                          <a:cs typeface="Times New Roman"/>
                        </a:rPr>
                        <a:t>Debt Cancellation on 25 January 2013 </a:t>
                      </a:r>
                      <a:endParaRPr lang="en-US" sz="1100">
                        <a:latin typeface="Calibri"/>
                        <a:ea typeface="Calibri"/>
                        <a:cs typeface="Times New Roman"/>
                      </a:endParaRPr>
                    </a:p>
                    <a:p>
                      <a:pPr marL="0" marR="0">
                        <a:lnSpc>
                          <a:spcPct val="115000"/>
                        </a:lnSpc>
                        <a:spcBef>
                          <a:spcPts val="0"/>
                        </a:spcBef>
                        <a:spcAft>
                          <a:spcPts val="0"/>
                        </a:spcAft>
                      </a:pPr>
                      <a:r>
                        <a:rPr lang="en-US" sz="1100" b="1">
                          <a:latin typeface="Times New Roman"/>
                          <a:ea typeface="Calibri"/>
                          <a:cs typeface="Times New Roman"/>
                        </a:rPr>
                        <a:t>(Of US$ 892 million) </a:t>
                      </a:r>
                      <a:endParaRPr lang="en-US" sz="1100">
                        <a:latin typeface="Calibri"/>
                        <a:ea typeface="Calibri"/>
                        <a:cs typeface="Times New Roman"/>
                      </a:endParaRPr>
                    </a:p>
                  </a:txBody>
                  <a:tcPr/>
                </a:tc>
                <a:tc>
                  <a:txBody>
                    <a:bodyPr/>
                    <a:lstStyle/>
                    <a:p>
                      <a:pPr marL="0" marR="0" algn="r">
                        <a:lnSpc>
                          <a:spcPct val="115000"/>
                        </a:lnSpc>
                        <a:spcBef>
                          <a:spcPts val="0"/>
                        </a:spcBef>
                        <a:spcAft>
                          <a:spcPts val="0"/>
                        </a:spcAft>
                      </a:pPr>
                      <a:r>
                        <a:rPr lang="en-US" sz="1100" b="1">
                          <a:latin typeface="Times New Roman"/>
                          <a:ea typeface="Calibri"/>
                          <a:cs typeface="Times New Roman"/>
                        </a:rPr>
                        <a:t>US $ 60.4 million</a:t>
                      </a:r>
                      <a:endParaRPr lang="en-US" sz="1100">
                        <a:latin typeface="Calibri"/>
                        <a:ea typeface="Calibri"/>
                        <a:cs typeface="Times New Roman"/>
                      </a:endParaRPr>
                    </a:p>
                    <a:p>
                      <a:pPr marL="0" marR="0" algn="r">
                        <a:lnSpc>
                          <a:spcPct val="115000"/>
                        </a:lnSpc>
                        <a:spcBef>
                          <a:spcPts val="0"/>
                        </a:spcBef>
                        <a:spcAft>
                          <a:spcPts val="0"/>
                        </a:spcAft>
                      </a:pPr>
                      <a:r>
                        <a:rPr lang="en-US" sz="1100" b="1">
                          <a:latin typeface="Times New Roman"/>
                          <a:ea typeface="Calibri"/>
                          <a:cs typeface="Times New Roman"/>
                        </a:rPr>
                        <a:t>US $ 430million</a:t>
                      </a:r>
                      <a:endParaRPr lang="en-US" sz="1100">
                        <a:latin typeface="Calibri"/>
                        <a:ea typeface="Calibri"/>
                        <a:cs typeface="Times New Roman"/>
                      </a:endParaRPr>
                    </a:p>
                  </a:txBody>
                  <a:tcPr/>
                </a:tc>
              </a:tr>
              <a:tr h="391606">
                <a:tc>
                  <a:txBody>
                    <a:bodyPr/>
                    <a:lstStyle/>
                    <a:p>
                      <a:pPr marL="0" marR="0">
                        <a:lnSpc>
                          <a:spcPct val="115000"/>
                        </a:lnSpc>
                        <a:spcBef>
                          <a:spcPts val="0"/>
                        </a:spcBef>
                        <a:spcAft>
                          <a:spcPts val="0"/>
                        </a:spcAft>
                      </a:pPr>
                      <a:r>
                        <a:rPr lang="en-US" sz="1100" b="1">
                          <a:latin typeface="Times New Roman"/>
                          <a:ea typeface="Calibri"/>
                          <a:cs typeface="Times New Roman"/>
                        </a:rPr>
                        <a:t>France </a:t>
                      </a:r>
                      <a:endParaRPr lang="en-US" sz="1100">
                        <a:latin typeface="Calibri"/>
                        <a:ea typeface="Calibri"/>
                        <a:cs typeface="Times New Roman"/>
                      </a:endParaRPr>
                    </a:p>
                  </a:txBody>
                  <a:tcPr/>
                </a:tc>
                <a:tc>
                  <a:txBody>
                    <a:bodyPr/>
                    <a:lstStyle/>
                    <a:p>
                      <a:pPr marL="0" marR="0">
                        <a:lnSpc>
                          <a:spcPct val="115000"/>
                        </a:lnSpc>
                        <a:spcBef>
                          <a:spcPts val="0"/>
                        </a:spcBef>
                        <a:spcAft>
                          <a:spcPts val="0"/>
                        </a:spcAft>
                      </a:pPr>
                      <a:r>
                        <a:rPr lang="en-US" sz="1100" b="1">
                          <a:latin typeface="Times New Roman"/>
                          <a:ea typeface="Calibri"/>
                          <a:cs typeface="Times New Roman"/>
                        </a:rPr>
                        <a:t>Debt Cancellation </a:t>
                      </a:r>
                      <a:endParaRPr lang="en-US" sz="1100">
                        <a:latin typeface="Calibri"/>
                        <a:ea typeface="Calibri"/>
                        <a:cs typeface="Times New Roman"/>
                      </a:endParaRPr>
                    </a:p>
                  </a:txBody>
                  <a:tcPr/>
                </a:tc>
                <a:tc>
                  <a:txBody>
                    <a:bodyPr/>
                    <a:lstStyle/>
                    <a:p>
                      <a:pPr marL="0" marR="0" algn="r">
                        <a:lnSpc>
                          <a:spcPct val="115000"/>
                        </a:lnSpc>
                        <a:spcBef>
                          <a:spcPts val="0"/>
                        </a:spcBef>
                        <a:spcAft>
                          <a:spcPts val="0"/>
                        </a:spcAft>
                      </a:pPr>
                      <a:r>
                        <a:rPr lang="en-US" sz="1100" b="1">
                          <a:latin typeface="Times New Roman"/>
                          <a:ea typeface="Calibri"/>
                          <a:cs typeface="Times New Roman"/>
                        </a:rPr>
                        <a:t>US $ 550 million </a:t>
                      </a:r>
                      <a:endParaRPr lang="en-US" sz="1100">
                        <a:latin typeface="Calibri"/>
                        <a:ea typeface="Calibri"/>
                        <a:cs typeface="Times New Roman"/>
                      </a:endParaRPr>
                    </a:p>
                  </a:txBody>
                  <a:tcPr/>
                </a:tc>
              </a:tr>
              <a:tr h="391606">
                <a:tc>
                  <a:txBody>
                    <a:bodyPr/>
                    <a:lstStyle/>
                    <a:p>
                      <a:pPr marL="0" marR="0">
                        <a:lnSpc>
                          <a:spcPct val="115000"/>
                        </a:lnSpc>
                        <a:spcBef>
                          <a:spcPts val="0"/>
                        </a:spcBef>
                        <a:spcAft>
                          <a:spcPts val="0"/>
                        </a:spcAft>
                      </a:pPr>
                      <a:r>
                        <a:rPr lang="en-US" sz="1100" b="1">
                          <a:latin typeface="Times New Roman"/>
                          <a:ea typeface="Calibri"/>
                          <a:cs typeface="Times New Roman"/>
                        </a:rPr>
                        <a:t>FRG </a:t>
                      </a:r>
                      <a:endParaRPr lang="en-US" sz="1100">
                        <a:latin typeface="Calibri"/>
                        <a:ea typeface="Calibri"/>
                        <a:cs typeface="Times New Roman"/>
                      </a:endParaRPr>
                    </a:p>
                  </a:txBody>
                  <a:tcPr/>
                </a:tc>
                <a:tc>
                  <a:txBody>
                    <a:bodyPr/>
                    <a:lstStyle/>
                    <a:p>
                      <a:pPr marL="0" marR="0">
                        <a:lnSpc>
                          <a:spcPct val="115000"/>
                        </a:lnSpc>
                        <a:spcBef>
                          <a:spcPts val="0"/>
                        </a:spcBef>
                        <a:spcAft>
                          <a:spcPts val="0"/>
                        </a:spcAft>
                      </a:pPr>
                      <a:r>
                        <a:rPr lang="en-US" sz="1100" b="1">
                          <a:latin typeface="Times New Roman"/>
                          <a:ea typeface="Calibri"/>
                          <a:cs typeface="Times New Roman"/>
                        </a:rPr>
                        <a:t>Banking Service Training for Private Banks </a:t>
                      </a:r>
                      <a:endParaRPr lang="en-US" sz="1100">
                        <a:latin typeface="Calibri"/>
                        <a:ea typeface="Calibri"/>
                        <a:cs typeface="Times New Roman"/>
                      </a:endParaRPr>
                    </a:p>
                  </a:txBody>
                  <a:tcPr/>
                </a:tc>
                <a:tc>
                  <a:txBody>
                    <a:bodyPr/>
                    <a:lstStyle/>
                    <a:p>
                      <a:pPr marL="0" marR="0" algn="r">
                        <a:lnSpc>
                          <a:spcPct val="115000"/>
                        </a:lnSpc>
                        <a:spcBef>
                          <a:spcPts val="0"/>
                        </a:spcBef>
                        <a:spcAft>
                          <a:spcPts val="0"/>
                        </a:spcAft>
                      </a:pPr>
                      <a:r>
                        <a:rPr lang="en-US" sz="1100" b="1" dirty="0">
                          <a:latin typeface="Times New Roman"/>
                          <a:ea typeface="Calibri"/>
                          <a:cs typeface="Times New Roman"/>
                        </a:rPr>
                        <a:t>US $ 45 million</a:t>
                      </a:r>
                      <a:endParaRPr lang="en-US" sz="1100" dirty="0">
                        <a:latin typeface="Calibri"/>
                        <a:ea typeface="Calibri"/>
                        <a:cs typeface="Times New Roman"/>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838200"/>
          </a:xfrm>
        </p:spPr>
        <p:txBody>
          <a:bodyPr/>
          <a:lstStyle/>
          <a:p>
            <a:r>
              <a:rPr lang="en-US" dirty="0" smtClean="0"/>
              <a:t>Conclusion</a:t>
            </a:r>
            <a:endParaRPr lang="en-US" dirty="0"/>
          </a:p>
        </p:txBody>
      </p:sp>
      <p:sp>
        <p:nvSpPr>
          <p:cNvPr id="3" name="Content Placeholder 2"/>
          <p:cNvSpPr>
            <a:spLocks noGrp="1"/>
          </p:cNvSpPr>
          <p:nvPr>
            <p:ph sz="quarter" idx="1"/>
          </p:nvPr>
        </p:nvSpPr>
        <p:spPr>
          <a:xfrm>
            <a:off x="228600" y="990600"/>
            <a:ext cx="8534400" cy="5791200"/>
          </a:xfrm>
        </p:spPr>
        <p:txBody>
          <a:bodyPr>
            <a:normAutofit fontScale="92500" lnSpcReduction="20000"/>
          </a:bodyPr>
          <a:lstStyle/>
          <a:p>
            <a:pPr>
              <a:buFont typeface="Wingdings" pitchFamily="2" charset="2"/>
              <a:buChar char="Ø"/>
            </a:pPr>
            <a:r>
              <a:rPr lang="en-US" dirty="0" smtClean="0"/>
              <a:t>Myanmar democratic transition – right track with right direction</a:t>
            </a:r>
          </a:p>
          <a:p>
            <a:pPr>
              <a:buFont typeface="Wingdings" pitchFamily="2" charset="2"/>
              <a:buChar char="Ø"/>
            </a:pPr>
            <a:r>
              <a:rPr lang="en-US" dirty="0" smtClean="0"/>
              <a:t>Strong support of international assistance as momentum of transition</a:t>
            </a:r>
          </a:p>
          <a:p>
            <a:pPr>
              <a:buFont typeface="Wingdings" pitchFamily="2" charset="2"/>
              <a:buChar char="Ø"/>
            </a:pPr>
            <a:r>
              <a:rPr lang="en-US" dirty="0" smtClean="0"/>
              <a:t>Importance of Sovereign Wealth – own capacity, institutional logics &amp; public confidence</a:t>
            </a:r>
          </a:p>
          <a:p>
            <a:pPr>
              <a:buFont typeface="Wingdings" pitchFamily="2" charset="2"/>
              <a:buChar char="Ø"/>
            </a:pPr>
            <a:r>
              <a:rPr lang="en-US" dirty="0" smtClean="0"/>
              <a:t>Grant, loan and debt cancellation as breathing space conduction </a:t>
            </a:r>
          </a:p>
          <a:p>
            <a:pPr>
              <a:buFont typeface="Wingdings" pitchFamily="2" charset="2"/>
              <a:buChar char="Ø"/>
            </a:pPr>
            <a:r>
              <a:rPr lang="en-US" dirty="0" smtClean="0"/>
              <a:t>Economic experts &amp; scholar view on Myanmar – Myanmar as dynamic economic factor</a:t>
            </a:r>
          </a:p>
          <a:p>
            <a:pPr>
              <a:buFont typeface="Wingdings" pitchFamily="2" charset="2"/>
              <a:buChar char="Ø"/>
            </a:pPr>
            <a:r>
              <a:rPr lang="en-US" dirty="0" smtClean="0"/>
              <a:t>Government responsibility in financial liberalization – tools to control credit flows, decision in quick relinquish from independent monetary policy </a:t>
            </a:r>
          </a:p>
          <a:p>
            <a:pPr>
              <a:buFont typeface="Wingdings" pitchFamily="2" charset="2"/>
              <a:buChar char="Ø"/>
            </a:pPr>
            <a:r>
              <a:rPr lang="en-US" dirty="0" smtClean="0"/>
              <a:t> Awareness on </a:t>
            </a:r>
            <a:r>
              <a:rPr lang="en-US" dirty="0" err="1" smtClean="0"/>
              <a:t>Ponzi</a:t>
            </a:r>
            <a:r>
              <a:rPr lang="en-US" dirty="0" smtClean="0"/>
              <a:t> Financial Market</a:t>
            </a:r>
          </a:p>
          <a:p>
            <a:pPr>
              <a:buFont typeface="Wingdings" pitchFamily="2" charset="2"/>
              <a:buChar char="Ø"/>
            </a:pPr>
            <a:r>
              <a:rPr lang="en-US" dirty="0" smtClean="0"/>
              <a:t>Negative impact of liberalization </a:t>
            </a:r>
          </a:p>
          <a:p>
            <a:pPr>
              <a:buFont typeface="Wingdings" pitchFamily="2" charset="2"/>
              <a:buChar char="Ø"/>
            </a:pPr>
            <a:r>
              <a:rPr lang="en-US" dirty="0" smtClean="0"/>
              <a:t>International credibility in peddling democratic reform momentum</a:t>
            </a:r>
          </a:p>
          <a:p>
            <a:pPr>
              <a:buFont typeface="Wingdings" pitchFamily="2" charset="2"/>
              <a:buChar char="Ø"/>
            </a:pPr>
            <a:r>
              <a:rPr lang="en-US" dirty="0" smtClean="0"/>
              <a:t>Remarks at the 22</a:t>
            </a:r>
            <a:r>
              <a:rPr lang="en-US" baseline="30000" dirty="0" smtClean="0"/>
              <a:t>nd</a:t>
            </a:r>
            <a:r>
              <a:rPr lang="en-US" dirty="0" smtClean="0"/>
              <a:t> WEF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contents</a:t>
            </a:r>
            <a:endParaRPr lang="en-US" dirty="0"/>
          </a:p>
        </p:txBody>
      </p:sp>
      <p:sp>
        <p:nvSpPr>
          <p:cNvPr id="3" name="Content Placeholder 2"/>
          <p:cNvSpPr>
            <a:spLocks noGrp="1"/>
          </p:cNvSpPr>
          <p:nvPr>
            <p:ph sz="quarter" idx="1"/>
          </p:nvPr>
        </p:nvSpPr>
        <p:spPr>
          <a:xfrm>
            <a:off x="304800" y="1600200"/>
            <a:ext cx="8458200" cy="4873752"/>
          </a:xfrm>
        </p:spPr>
        <p:txBody>
          <a:bodyPr>
            <a:normAutofit/>
          </a:bodyPr>
          <a:lstStyle/>
          <a:p>
            <a:pPr>
              <a:lnSpc>
                <a:spcPct val="120000"/>
              </a:lnSpc>
              <a:spcBef>
                <a:spcPts val="0"/>
              </a:spcBef>
              <a:buNone/>
            </a:pPr>
            <a:r>
              <a:rPr lang="en-US" sz="2600" dirty="0" smtClean="0"/>
              <a:t>	1. Introduction</a:t>
            </a:r>
          </a:p>
          <a:p>
            <a:pPr>
              <a:lnSpc>
                <a:spcPct val="120000"/>
              </a:lnSpc>
              <a:spcBef>
                <a:spcPts val="0"/>
              </a:spcBef>
              <a:buNone/>
            </a:pPr>
            <a:r>
              <a:rPr lang="en-US" sz="2600" dirty="0" smtClean="0"/>
              <a:t>	2. New Myanmar Government’s National    </a:t>
            </a:r>
          </a:p>
          <a:p>
            <a:pPr>
              <a:lnSpc>
                <a:spcPct val="120000"/>
              </a:lnSpc>
              <a:spcBef>
                <a:spcPts val="0"/>
              </a:spcBef>
              <a:buNone/>
            </a:pPr>
            <a:r>
              <a:rPr lang="en-US" sz="2600" dirty="0" smtClean="0"/>
              <a:t>       Development Strategy, Policies &amp; Duties</a:t>
            </a:r>
          </a:p>
          <a:p>
            <a:pPr>
              <a:lnSpc>
                <a:spcPct val="120000"/>
              </a:lnSpc>
              <a:spcBef>
                <a:spcPts val="0"/>
              </a:spcBef>
              <a:buNone/>
            </a:pPr>
            <a:r>
              <a:rPr lang="en-US" sz="2600" dirty="0" smtClean="0"/>
              <a:t>	3. International Financial Institutions in Myanmar </a:t>
            </a:r>
          </a:p>
          <a:p>
            <a:pPr>
              <a:lnSpc>
                <a:spcPct val="120000"/>
              </a:lnSpc>
              <a:spcBef>
                <a:spcPts val="0"/>
              </a:spcBef>
              <a:buNone/>
            </a:pPr>
            <a:r>
              <a:rPr lang="en-US" sz="2600" dirty="0" smtClean="0"/>
              <a:t>       Democratic Reform – IMF, World Bank &amp; ADB</a:t>
            </a:r>
          </a:p>
          <a:p>
            <a:pPr>
              <a:lnSpc>
                <a:spcPct val="120000"/>
              </a:lnSpc>
              <a:spcBef>
                <a:spcPts val="0"/>
              </a:spcBef>
              <a:buNone/>
            </a:pPr>
            <a:r>
              <a:rPr lang="en-US" sz="2600" dirty="0" smtClean="0"/>
              <a:t>	4. Paris Club</a:t>
            </a:r>
          </a:p>
          <a:p>
            <a:pPr>
              <a:lnSpc>
                <a:spcPct val="120000"/>
              </a:lnSpc>
              <a:spcBef>
                <a:spcPts val="0"/>
              </a:spcBef>
              <a:buNone/>
            </a:pPr>
            <a:r>
              <a:rPr lang="en-US" sz="2600" dirty="0" smtClean="0"/>
              <a:t>	5. Japan Fund for Poverty Reduction  (JFPR)</a:t>
            </a:r>
          </a:p>
          <a:p>
            <a:pPr>
              <a:lnSpc>
                <a:spcPct val="120000"/>
              </a:lnSpc>
              <a:spcBef>
                <a:spcPts val="0"/>
              </a:spcBef>
              <a:buNone/>
            </a:pPr>
            <a:r>
              <a:rPr lang="en-US" sz="2600" dirty="0" smtClean="0"/>
              <a:t>	6. Conclusion</a:t>
            </a:r>
          </a:p>
          <a:p>
            <a:pPr>
              <a:lnSpc>
                <a:spcPct val="120000"/>
              </a:lnSpc>
              <a:spcBef>
                <a:spcPts val="0"/>
              </a:spcBef>
            </a:pPr>
            <a:endParaRPr lang="en-US"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685800"/>
          </a:xfrm>
        </p:spPr>
        <p:txBody>
          <a:bodyPr/>
          <a:lstStyle/>
          <a:p>
            <a:pPr algn="ctr"/>
            <a:r>
              <a:rPr lang="en-US" dirty="0" smtClean="0"/>
              <a:t>introduction</a:t>
            </a:r>
            <a:endParaRPr lang="en-US" dirty="0"/>
          </a:p>
        </p:txBody>
      </p:sp>
      <p:sp>
        <p:nvSpPr>
          <p:cNvPr id="3" name="Content Placeholder 2"/>
          <p:cNvSpPr>
            <a:spLocks noGrp="1"/>
          </p:cNvSpPr>
          <p:nvPr>
            <p:ph sz="quarter" idx="1"/>
          </p:nvPr>
        </p:nvSpPr>
        <p:spPr>
          <a:xfrm>
            <a:off x="228600" y="1066800"/>
            <a:ext cx="8382000" cy="5410200"/>
          </a:xfrm>
        </p:spPr>
        <p:txBody>
          <a:bodyPr>
            <a:noAutofit/>
          </a:bodyPr>
          <a:lstStyle/>
          <a:p>
            <a:pPr marL="457200" indent="-457200">
              <a:lnSpc>
                <a:spcPct val="114000"/>
              </a:lnSpc>
              <a:spcBef>
                <a:spcPts val="0"/>
              </a:spcBef>
              <a:buFont typeface="Wingdings" pitchFamily="2" charset="2"/>
              <a:buChar char="Ø"/>
            </a:pPr>
            <a:r>
              <a:rPr lang="en-US" dirty="0" smtClean="0"/>
              <a:t>Domestic political development as reflection to international environment</a:t>
            </a:r>
          </a:p>
          <a:p>
            <a:pPr marL="457200" indent="-457200">
              <a:lnSpc>
                <a:spcPct val="114000"/>
              </a:lnSpc>
              <a:spcBef>
                <a:spcPts val="0"/>
              </a:spcBef>
              <a:buFont typeface="Wingdings" pitchFamily="2" charset="2"/>
              <a:buChar char="Ø"/>
            </a:pPr>
            <a:r>
              <a:rPr lang="en-US" dirty="0" smtClean="0"/>
              <a:t>Domestic Political Development  &amp; International and regional financial institutions </a:t>
            </a:r>
          </a:p>
          <a:p>
            <a:pPr marL="457200" indent="-457200">
              <a:lnSpc>
                <a:spcPct val="114000"/>
              </a:lnSpc>
              <a:spcBef>
                <a:spcPts val="0"/>
              </a:spcBef>
              <a:buFont typeface="Wingdings" pitchFamily="2" charset="2"/>
              <a:buChar char="Ø"/>
            </a:pPr>
            <a:r>
              <a:rPr lang="en-US" dirty="0" smtClean="0"/>
              <a:t>Technical assistance, debt relief &amp; debt cancellation in increasing reform momentum</a:t>
            </a:r>
          </a:p>
          <a:p>
            <a:pPr marL="457200" indent="-457200">
              <a:lnSpc>
                <a:spcPct val="114000"/>
              </a:lnSpc>
              <a:spcBef>
                <a:spcPts val="0"/>
              </a:spcBef>
              <a:buFont typeface="Wingdings" pitchFamily="2" charset="2"/>
              <a:buChar char="Ø"/>
            </a:pPr>
            <a:r>
              <a:rPr lang="en-US" dirty="0" smtClean="0"/>
              <a:t>Critical Questions</a:t>
            </a:r>
          </a:p>
          <a:p>
            <a:pPr marL="822960" lvl="1" indent="-457200">
              <a:lnSpc>
                <a:spcPct val="114000"/>
              </a:lnSpc>
              <a:spcBef>
                <a:spcPts val="0"/>
              </a:spcBef>
              <a:buFont typeface="Wingdings" pitchFamily="2" charset="2"/>
              <a:buChar char="Ø"/>
            </a:pPr>
            <a:r>
              <a:rPr lang="en-US" sz="2400" dirty="0" smtClean="0"/>
              <a:t>New Myanmar Government  &amp; policy on national development</a:t>
            </a:r>
          </a:p>
          <a:p>
            <a:pPr marL="822960" lvl="1" indent="-457200">
              <a:lnSpc>
                <a:spcPct val="114000"/>
              </a:lnSpc>
              <a:spcBef>
                <a:spcPts val="0"/>
              </a:spcBef>
              <a:buFont typeface="Wingdings" pitchFamily="2" charset="2"/>
              <a:buChar char="Ø"/>
            </a:pPr>
            <a:r>
              <a:rPr lang="en-US" sz="2400" dirty="0" smtClean="0"/>
              <a:t>Major financial institutions on Myanmar reform process</a:t>
            </a:r>
          </a:p>
          <a:p>
            <a:pPr marL="822960" lvl="1" indent="-457200">
              <a:lnSpc>
                <a:spcPct val="114000"/>
              </a:lnSpc>
              <a:spcBef>
                <a:spcPts val="0"/>
              </a:spcBef>
              <a:buFont typeface="Wingdings" pitchFamily="2" charset="2"/>
              <a:buChar char="Ø"/>
            </a:pPr>
            <a:r>
              <a:rPr lang="en-US" sz="2400" dirty="0" smtClean="0"/>
              <a:t>Risky factors in financial assistance</a:t>
            </a:r>
          </a:p>
          <a:p>
            <a:pPr marL="457200" indent="-457200">
              <a:lnSpc>
                <a:spcPct val="114000"/>
              </a:lnSpc>
              <a:spcBef>
                <a:spcPts val="0"/>
              </a:spcBef>
              <a:buFont typeface="Wingdings" pitchFamily="2" charset="2"/>
              <a:buChar char="Ø"/>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848600" cy="1371600"/>
          </a:xfrm>
        </p:spPr>
        <p:txBody>
          <a:bodyPr>
            <a:noAutofit/>
          </a:bodyPr>
          <a:lstStyle/>
          <a:p>
            <a:pPr>
              <a:spcBef>
                <a:spcPts val="0"/>
              </a:spcBef>
            </a:pP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New Myanmar Government’s National    </a:t>
            </a:r>
            <a:br>
              <a:rPr lang="en-US" sz="2700" dirty="0" smtClean="0"/>
            </a:br>
            <a:r>
              <a:rPr lang="en-US" sz="2700" dirty="0" smtClean="0"/>
              <a:t> Development Strategy, Policies &amp; Duties</a:t>
            </a:r>
            <a:br>
              <a:rPr lang="en-US" sz="2700" dirty="0" smtClean="0"/>
            </a:br>
            <a:endParaRPr lang="en-US" sz="2700" dirty="0"/>
          </a:p>
        </p:txBody>
      </p:sp>
      <p:sp>
        <p:nvSpPr>
          <p:cNvPr id="3" name="Content Placeholder 2"/>
          <p:cNvSpPr>
            <a:spLocks noGrp="1"/>
          </p:cNvSpPr>
          <p:nvPr>
            <p:ph sz="quarter" idx="1"/>
          </p:nvPr>
        </p:nvSpPr>
        <p:spPr>
          <a:xfrm>
            <a:off x="228600" y="1295400"/>
            <a:ext cx="8382000" cy="4873752"/>
          </a:xfrm>
        </p:spPr>
        <p:txBody>
          <a:bodyPr>
            <a:noAutofit/>
          </a:bodyPr>
          <a:lstStyle/>
          <a:p>
            <a:pPr>
              <a:lnSpc>
                <a:spcPct val="114000"/>
              </a:lnSpc>
              <a:spcBef>
                <a:spcPts val="0"/>
              </a:spcBef>
              <a:buFont typeface="Wingdings" pitchFamily="2" charset="2"/>
              <a:buChar char="Ø"/>
            </a:pPr>
            <a:r>
              <a:rPr lang="en-US" dirty="0" smtClean="0"/>
              <a:t>Myanmar in International arena – Myanmar Spring</a:t>
            </a:r>
          </a:p>
          <a:p>
            <a:pPr>
              <a:lnSpc>
                <a:spcPct val="114000"/>
              </a:lnSpc>
              <a:spcBef>
                <a:spcPts val="0"/>
              </a:spcBef>
              <a:buFont typeface="Wingdings" pitchFamily="2" charset="2"/>
              <a:buChar char="Ø"/>
            </a:pPr>
            <a:r>
              <a:rPr lang="en-US" dirty="0" smtClean="0"/>
              <a:t>Trial and error methods in internal financial Organizations</a:t>
            </a:r>
          </a:p>
          <a:p>
            <a:pPr>
              <a:lnSpc>
                <a:spcPct val="114000"/>
              </a:lnSpc>
              <a:spcBef>
                <a:spcPts val="0"/>
              </a:spcBef>
              <a:buFont typeface="Wingdings" pitchFamily="2" charset="2"/>
              <a:buChar char="Ø"/>
            </a:pPr>
            <a:r>
              <a:rPr lang="en-US" dirty="0" smtClean="0"/>
              <a:t>Myanmar community and reform process -  nation building, state building &amp; peace building</a:t>
            </a:r>
          </a:p>
          <a:p>
            <a:pPr>
              <a:lnSpc>
                <a:spcPct val="114000"/>
              </a:lnSpc>
              <a:spcBef>
                <a:spcPts val="0"/>
              </a:spcBef>
              <a:buFont typeface="Wingdings" pitchFamily="2" charset="2"/>
              <a:buChar char="Ø"/>
            </a:pPr>
            <a:r>
              <a:rPr lang="en-US" b="1" u="sng" dirty="0" smtClean="0"/>
              <a:t>Two Wishes of People</a:t>
            </a:r>
            <a:r>
              <a:rPr lang="en-US" dirty="0" smtClean="0"/>
              <a:t> </a:t>
            </a:r>
          </a:p>
          <a:p>
            <a:pPr lvl="1">
              <a:lnSpc>
                <a:spcPct val="114000"/>
              </a:lnSpc>
              <a:spcBef>
                <a:spcPts val="0"/>
              </a:spcBef>
              <a:buFont typeface="Wingdings" pitchFamily="2" charset="2"/>
              <a:buChar char="Ø"/>
            </a:pPr>
            <a:r>
              <a:rPr lang="en-US" sz="2400" dirty="0" smtClean="0"/>
              <a:t> To live in peace</a:t>
            </a:r>
          </a:p>
          <a:p>
            <a:pPr lvl="1">
              <a:lnSpc>
                <a:spcPct val="114000"/>
              </a:lnSpc>
              <a:spcBef>
                <a:spcPts val="0"/>
              </a:spcBef>
              <a:buFont typeface="Wingdings" pitchFamily="2" charset="2"/>
              <a:buChar char="Ø"/>
            </a:pPr>
            <a:r>
              <a:rPr lang="en-US" sz="2400" dirty="0" smtClean="0"/>
              <a:t>To develop national economy</a:t>
            </a:r>
          </a:p>
          <a:p>
            <a:pPr>
              <a:lnSpc>
                <a:spcPct val="114000"/>
              </a:lnSpc>
              <a:spcBef>
                <a:spcPts val="0"/>
              </a:spcBef>
              <a:buFont typeface="Wingdings" pitchFamily="2" charset="2"/>
              <a:buChar char="Ø"/>
            </a:pPr>
            <a:r>
              <a:rPr lang="en-US" u="sng" dirty="0" smtClean="0">
                <a:effectLst>
                  <a:outerShdw blurRad="38100" dist="38100" dir="2700000" algn="tl">
                    <a:srgbClr val="000000">
                      <a:alpha val="43137"/>
                    </a:srgbClr>
                  </a:outerShdw>
                </a:effectLst>
              </a:rPr>
              <a:t>National Development Strategy</a:t>
            </a:r>
          </a:p>
          <a:p>
            <a:pPr lvl="1">
              <a:lnSpc>
                <a:spcPct val="114000"/>
              </a:lnSpc>
              <a:spcBef>
                <a:spcPts val="0"/>
              </a:spcBef>
              <a:buFont typeface="Wingdings" pitchFamily="2" charset="2"/>
              <a:buChar char="Ø"/>
            </a:pPr>
            <a:r>
              <a:rPr lang="en-US" sz="2400" dirty="0" smtClean="0"/>
              <a:t> Development for all works of life</a:t>
            </a:r>
          </a:p>
          <a:p>
            <a:pPr lvl="1">
              <a:lnSpc>
                <a:spcPct val="114000"/>
              </a:lnSpc>
              <a:spcBef>
                <a:spcPts val="0"/>
              </a:spcBef>
              <a:buFont typeface="Wingdings" pitchFamily="2" charset="2"/>
              <a:buChar char="Ø"/>
            </a:pPr>
            <a:r>
              <a:rPr lang="en-US" sz="2400" dirty="0" smtClean="0"/>
              <a:t>1</a:t>
            </a:r>
            <a:r>
              <a:rPr lang="en-US" sz="2400" baseline="30000" dirty="0" smtClean="0"/>
              <a:t>st</a:t>
            </a:r>
            <a:r>
              <a:rPr lang="en-US" sz="2400" dirty="0" smtClean="0"/>
              <a:t> Reform – Financial Reform as priority together with information technology &amp; transportation</a:t>
            </a:r>
          </a:p>
          <a:p>
            <a:pPr>
              <a:lnSpc>
                <a:spcPct val="114000"/>
              </a:lnSpc>
              <a:spcBef>
                <a:spcPts val="0"/>
              </a:spcBef>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1417638"/>
          </a:xfrm>
        </p:spPr>
        <p:txBody>
          <a:bodyPr>
            <a:normAutofit fontScale="90000"/>
          </a:bodyPr>
          <a:lstStyle/>
          <a:p>
            <a:r>
              <a:rPr lang="en-US" sz="1800" dirty="0" smtClean="0"/>
              <a:t>Continued</a:t>
            </a:r>
            <a:r>
              <a:rPr lang="en-US" sz="3200" dirty="0" smtClean="0"/>
              <a:t> </a:t>
            </a:r>
            <a:br>
              <a:rPr lang="en-US" sz="3200" dirty="0" smtClean="0"/>
            </a:br>
            <a:r>
              <a:rPr lang="en-US" sz="3200" dirty="0" smtClean="0"/>
              <a:t>New Myanmar Government’s National    </a:t>
            </a:r>
            <a:br>
              <a:rPr lang="en-US" sz="3200" dirty="0" smtClean="0"/>
            </a:br>
            <a:r>
              <a:rPr lang="en-US" sz="3200" dirty="0" smtClean="0"/>
              <a:t> Development Strategy, Policies &amp; Duties</a:t>
            </a:r>
            <a:endParaRPr lang="en-US" dirty="0"/>
          </a:p>
        </p:txBody>
      </p:sp>
      <p:sp>
        <p:nvSpPr>
          <p:cNvPr id="3" name="Content Placeholder 2"/>
          <p:cNvSpPr>
            <a:spLocks noGrp="1"/>
          </p:cNvSpPr>
          <p:nvPr>
            <p:ph sz="quarter" idx="1"/>
          </p:nvPr>
        </p:nvSpPr>
        <p:spPr>
          <a:xfrm>
            <a:off x="457200" y="1600200"/>
            <a:ext cx="7772400" cy="4873752"/>
          </a:xfrm>
        </p:spPr>
        <p:txBody>
          <a:bodyPr>
            <a:normAutofit/>
          </a:bodyPr>
          <a:lstStyle/>
          <a:p>
            <a:pPr>
              <a:lnSpc>
                <a:spcPct val="114000"/>
              </a:lnSpc>
              <a:spcBef>
                <a:spcPts val="0"/>
              </a:spcBef>
              <a:buFont typeface="Wingdings" pitchFamily="2" charset="2"/>
              <a:buChar char="Ø"/>
            </a:pPr>
            <a:r>
              <a:rPr lang="en-US" u="sng" dirty="0" smtClean="0">
                <a:effectLst>
                  <a:outerShdw blurRad="38100" dist="38100" dir="2700000" algn="tl">
                    <a:srgbClr val="000000">
                      <a:alpha val="43137"/>
                    </a:srgbClr>
                  </a:outerShdw>
                </a:effectLst>
              </a:rPr>
              <a:t>Three Major Duties  on National Development</a:t>
            </a:r>
          </a:p>
          <a:p>
            <a:pPr lvl="1">
              <a:lnSpc>
                <a:spcPct val="114000"/>
              </a:lnSpc>
              <a:spcBef>
                <a:spcPts val="0"/>
              </a:spcBef>
              <a:buFont typeface="Wingdings" pitchFamily="2" charset="2"/>
              <a:buChar char="Ø"/>
            </a:pPr>
            <a:r>
              <a:rPr lang="en-US" dirty="0" smtClean="0"/>
              <a:t>Nation’s transition, building of new nation &amp; improvement of nation as a whole</a:t>
            </a:r>
          </a:p>
          <a:p>
            <a:pPr>
              <a:lnSpc>
                <a:spcPct val="114000"/>
              </a:lnSpc>
              <a:spcBef>
                <a:spcPts val="0"/>
              </a:spcBef>
              <a:buFont typeface="Wingdings" pitchFamily="2" charset="2"/>
              <a:buChar char="Ø"/>
            </a:pPr>
            <a:r>
              <a:rPr lang="en-US" u="sng" dirty="0" smtClean="0">
                <a:effectLst>
                  <a:outerShdw blurRad="38100" dist="38100" dir="2700000" algn="tl">
                    <a:srgbClr val="000000">
                      <a:alpha val="43137"/>
                    </a:srgbClr>
                  </a:outerShdw>
                </a:effectLst>
              </a:rPr>
              <a:t>Three National Development Policies</a:t>
            </a:r>
          </a:p>
          <a:p>
            <a:pPr lvl="1">
              <a:lnSpc>
                <a:spcPct val="114000"/>
              </a:lnSpc>
              <a:spcBef>
                <a:spcPts val="0"/>
              </a:spcBef>
              <a:buFont typeface="Wingdings" pitchFamily="2" charset="2"/>
              <a:buChar char="Ø"/>
            </a:pPr>
            <a:r>
              <a:rPr lang="en-US" dirty="0" smtClean="0"/>
              <a:t>Economically, socially &amp; economically sustained development policy</a:t>
            </a:r>
          </a:p>
          <a:p>
            <a:pPr>
              <a:lnSpc>
                <a:spcPct val="114000"/>
              </a:lnSpc>
              <a:spcBef>
                <a:spcPts val="0"/>
              </a:spcBef>
              <a:buFont typeface="Wingdings" pitchFamily="2" charset="2"/>
              <a:buChar char="Ø"/>
            </a:pPr>
            <a:r>
              <a:rPr lang="en-US" dirty="0" smtClean="0"/>
              <a:t> </a:t>
            </a:r>
            <a:r>
              <a:rPr lang="en-US" u="sng" dirty="0" smtClean="0">
                <a:effectLst>
                  <a:outerShdw blurRad="38100" dist="38100" dir="2700000" algn="tl">
                    <a:srgbClr val="000000">
                      <a:alpha val="43137"/>
                    </a:srgbClr>
                  </a:outerShdw>
                </a:effectLst>
              </a:rPr>
              <a:t>National Development &amp; International Assistance</a:t>
            </a:r>
          </a:p>
          <a:p>
            <a:pPr>
              <a:lnSpc>
                <a:spcPct val="114000"/>
              </a:lnSpc>
              <a:spcBef>
                <a:spcPts val="0"/>
              </a:spcBef>
              <a:buFont typeface="Wingdings" pitchFamily="2" charset="2"/>
              <a:buChar char="Ø"/>
            </a:pPr>
            <a:r>
              <a:rPr lang="en-US" dirty="0" smtClean="0"/>
              <a:t> Capital investment &amp; technology as underlying factors for national development</a:t>
            </a:r>
          </a:p>
          <a:p>
            <a:pPr>
              <a:lnSpc>
                <a:spcPct val="114000"/>
              </a:lnSpc>
              <a:spcBef>
                <a:spcPts val="0"/>
              </a:spcBef>
              <a:buFont typeface="Wingdings" pitchFamily="2" charset="2"/>
              <a:buChar char="Ø"/>
            </a:pPr>
            <a:r>
              <a:rPr lang="en-US" dirty="0" smtClean="0"/>
              <a:t>Financial reform as priority area</a:t>
            </a:r>
          </a:p>
          <a:p>
            <a:pPr>
              <a:lnSpc>
                <a:spcPct val="114000"/>
              </a:lnSpc>
              <a:spcBef>
                <a:spcPts val="0"/>
              </a:spcBef>
              <a:buFont typeface="Wingdings" pitchFamily="2" charset="2"/>
              <a:buChar char="Ø"/>
            </a:pPr>
            <a:endParaRPr lang="en-US" dirty="0" smtClean="0"/>
          </a:p>
          <a:p>
            <a:pPr>
              <a:lnSpc>
                <a:spcPct val="114000"/>
              </a:lnSpc>
              <a:spcBef>
                <a:spcPts val="0"/>
              </a:spcBef>
              <a:buFont typeface="Wingdings" pitchFamily="2" charset="2"/>
              <a:buChar char="Ø"/>
            </a:pPr>
            <a:endParaRPr lang="en-US" dirty="0" smtClean="0"/>
          </a:p>
          <a:p>
            <a:pPr>
              <a:lnSpc>
                <a:spcPct val="114000"/>
              </a:lnSpc>
              <a:spcBef>
                <a:spcPts val="0"/>
              </a:spcBef>
              <a:buFont typeface="Wingdings" pitchFamily="2" charset="2"/>
              <a:buChar char="Ø"/>
            </a:pPr>
            <a:endParaRPr lang="en-US" dirty="0" smtClean="0"/>
          </a:p>
          <a:p>
            <a:pPr>
              <a:lnSpc>
                <a:spcPct val="114000"/>
              </a:lnSpc>
              <a:spcBef>
                <a:spcPts val="0"/>
              </a:spcBef>
              <a:buFont typeface="Wingdings" pitchFamily="2" charset="2"/>
              <a:buChar char="Ø"/>
            </a:pPr>
            <a:endParaRPr lang="en-US" dirty="0" smtClean="0"/>
          </a:p>
          <a:p>
            <a:pPr>
              <a:lnSpc>
                <a:spcPct val="114000"/>
              </a:lnSpc>
              <a:spcBef>
                <a:spcPts val="0"/>
              </a:spcBef>
              <a:buFont typeface="Wingdings" pitchFamily="2" charset="2"/>
              <a:buChar char="Ø"/>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600" dirty="0" smtClean="0"/>
              <a:t>Continued</a:t>
            </a:r>
            <a:r>
              <a:rPr lang="en-US" sz="2800" dirty="0" smtClean="0"/>
              <a:t> </a:t>
            </a:r>
            <a:br>
              <a:rPr lang="en-US" sz="2800" dirty="0" smtClean="0"/>
            </a:br>
            <a:r>
              <a:rPr lang="en-US" sz="2800" dirty="0" smtClean="0"/>
              <a:t>New Myanmar Government’s National    </a:t>
            </a:r>
            <a:br>
              <a:rPr lang="en-US" sz="2800" dirty="0" smtClean="0"/>
            </a:br>
            <a:r>
              <a:rPr lang="en-US" sz="2800" dirty="0" smtClean="0"/>
              <a:t> Development Strategy, Policies &amp; Duties</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President’s remark on importance of international assistance in democratic transition</a:t>
            </a:r>
          </a:p>
          <a:p>
            <a:pPr>
              <a:buNone/>
            </a:pPr>
            <a:r>
              <a:rPr lang="en-US" dirty="0" smtClean="0"/>
              <a:t>	“</a:t>
            </a:r>
            <a:r>
              <a:rPr lang="en-US" i="1" dirty="0" smtClean="0"/>
              <a:t>Investment and assistance of one dollar in Myanmar by the international community …for the flourishing of democracy and the interest of Myanmar people. So the international community is urged to extend a helping hand to Myanmar … so that our country with democracy still in its infancy will not collapse”.</a:t>
            </a:r>
          </a:p>
          <a:p>
            <a:pPr>
              <a:buFont typeface="Wingdings" pitchFamily="2" charset="2"/>
              <a:buChar char="Ø"/>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t>IMF, World Bank &amp; ADB in Myanmar Democratic Reform</a:t>
            </a:r>
          </a:p>
        </p:txBody>
      </p:sp>
      <p:sp>
        <p:nvSpPr>
          <p:cNvPr id="3" name="Content Placeholder 2"/>
          <p:cNvSpPr>
            <a:spLocks noGrp="1"/>
          </p:cNvSpPr>
          <p:nvPr>
            <p:ph sz="quarter" idx="1"/>
          </p:nvPr>
        </p:nvSpPr>
        <p:spPr>
          <a:xfrm>
            <a:off x="457200" y="1600200"/>
            <a:ext cx="8305800" cy="4873752"/>
          </a:xfrm>
        </p:spPr>
        <p:txBody>
          <a:bodyPr>
            <a:normAutofit/>
          </a:bodyPr>
          <a:lstStyle/>
          <a:p>
            <a:pPr>
              <a:buFont typeface="Wingdings" pitchFamily="2" charset="2"/>
              <a:buChar char="Ø"/>
            </a:pPr>
            <a:r>
              <a:rPr lang="en-US" u="sng" dirty="0" smtClean="0">
                <a:effectLst>
                  <a:outerShdw blurRad="38100" dist="38100" dir="2700000" algn="tl">
                    <a:srgbClr val="000000">
                      <a:alpha val="43137"/>
                    </a:srgbClr>
                  </a:outerShdw>
                </a:effectLst>
              </a:rPr>
              <a:t>Domestic political development as signal to resilient country</a:t>
            </a:r>
          </a:p>
          <a:p>
            <a:pPr>
              <a:buFont typeface="Wingdings" pitchFamily="2" charset="2"/>
              <a:buChar char="Ø"/>
            </a:pPr>
            <a:r>
              <a:rPr lang="en-US" dirty="0" smtClean="0"/>
              <a:t>Governance of IMF</a:t>
            </a:r>
          </a:p>
          <a:p>
            <a:pPr>
              <a:buFont typeface="Wingdings" pitchFamily="2" charset="2"/>
              <a:buChar char="Ø"/>
            </a:pPr>
            <a:r>
              <a:rPr lang="en-US" dirty="0" smtClean="0"/>
              <a:t>IMF Regime in HIPCs</a:t>
            </a:r>
          </a:p>
          <a:p>
            <a:pPr>
              <a:buFont typeface="Wingdings" pitchFamily="2" charset="2"/>
              <a:buChar char="Ø"/>
            </a:pPr>
            <a:r>
              <a:rPr lang="en-US" dirty="0" smtClean="0"/>
              <a:t>Voting Share of IMF or Bank as legacy of succession in the Fund &amp; the Bank</a:t>
            </a:r>
          </a:p>
          <a:p>
            <a:pPr>
              <a:buFont typeface="Wingdings" pitchFamily="2" charset="2"/>
              <a:buChar char="Ø"/>
            </a:pPr>
            <a:r>
              <a:rPr lang="en-US" u="sng" dirty="0" smtClean="0">
                <a:effectLst>
                  <a:outerShdw blurRad="38100" dist="38100" dir="2700000" algn="tl">
                    <a:srgbClr val="000000">
                      <a:alpha val="43137"/>
                    </a:srgbClr>
                  </a:outerShdw>
                </a:effectLst>
              </a:rPr>
              <a:t>Before 2010 Myanmar – IMF Relations</a:t>
            </a:r>
          </a:p>
          <a:p>
            <a:pPr>
              <a:buFont typeface="Wingdings" pitchFamily="2" charset="2"/>
              <a:buChar char="Ø"/>
            </a:pPr>
            <a:r>
              <a:rPr lang="en-US" dirty="0" smtClean="0"/>
              <a:t>US &amp; EU sanction </a:t>
            </a:r>
          </a:p>
          <a:p>
            <a:pPr>
              <a:buFont typeface="Wingdings" pitchFamily="2" charset="2"/>
              <a:buChar char="Ø"/>
            </a:pPr>
            <a:r>
              <a:rPr lang="en-US" dirty="0" smtClean="0"/>
              <a:t>Two Major reasons of the Bank &amp; IMF in delaying development efforts</a:t>
            </a:r>
          </a:p>
          <a:p>
            <a:pPr>
              <a:buFont typeface="Wingdings" pitchFamily="2" charset="2"/>
              <a:buChar char="Ø"/>
            </a:pPr>
            <a:r>
              <a:rPr lang="en-US" dirty="0" smtClean="0"/>
              <a:t>Deteriorated Relations between Myanmar and the fund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600" dirty="0" smtClean="0"/>
              <a:t>Continued..</a:t>
            </a:r>
            <a:br>
              <a:rPr lang="en-US" sz="1600" dirty="0" smtClean="0"/>
            </a:br>
            <a:r>
              <a:rPr lang="en-US" sz="3200" dirty="0" smtClean="0"/>
              <a:t>IMF, World Bank &amp; ADB in Myanmar Democratic Reform</a:t>
            </a:r>
            <a:endParaRPr lang="en-US" dirty="0"/>
          </a:p>
        </p:txBody>
      </p:sp>
      <p:sp>
        <p:nvSpPr>
          <p:cNvPr id="3" name="Content Placeholder 2"/>
          <p:cNvSpPr>
            <a:spLocks noGrp="1"/>
          </p:cNvSpPr>
          <p:nvPr>
            <p:ph sz="quarter" idx="1"/>
          </p:nvPr>
        </p:nvSpPr>
        <p:spPr>
          <a:xfrm>
            <a:off x="457200" y="1600200"/>
            <a:ext cx="8229600" cy="4873752"/>
          </a:xfrm>
        </p:spPr>
        <p:txBody>
          <a:bodyPr/>
          <a:lstStyle/>
          <a:p>
            <a:pPr>
              <a:buFont typeface="Wingdings" pitchFamily="2" charset="2"/>
              <a:buChar char="Ø"/>
            </a:pPr>
            <a:r>
              <a:rPr lang="en-US" dirty="0" smtClean="0"/>
              <a:t>2004 IMF Review &amp; Two IMF Investigation Missions</a:t>
            </a:r>
          </a:p>
          <a:p>
            <a:pPr>
              <a:buFont typeface="Wingdings" pitchFamily="2" charset="2"/>
              <a:buChar char="Ø"/>
            </a:pPr>
            <a:r>
              <a:rPr lang="en-US" dirty="0" smtClean="0"/>
              <a:t> 2010 Multiparty General Election as significant Turning point in history</a:t>
            </a:r>
          </a:p>
          <a:p>
            <a:pPr>
              <a:buFont typeface="Wingdings" pitchFamily="2" charset="2"/>
              <a:buChar char="Ø"/>
            </a:pPr>
            <a:r>
              <a:rPr lang="en-US" dirty="0" smtClean="0"/>
              <a:t>Abolition of multiple exchange rates</a:t>
            </a:r>
          </a:p>
          <a:p>
            <a:pPr>
              <a:buFont typeface="Wingdings" pitchFamily="2" charset="2"/>
              <a:buChar char="Ø"/>
            </a:pPr>
            <a:r>
              <a:rPr lang="en-US" dirty="0" smtClean="0"/>
              <a:t>Private banks in foreign exchange transitions</a:t>
            </a:r>
          </a:p>
          <a:p>
            <a:pPr>
              <a:buFont typeface="Wingdings" pitchFamily="2" charset="2"/>
              <a:buChar char="Ø"/>
            </a:pPr>
            <a:r>
              <a:rPr lang="en-US" dirty="0" smtClean="0"/>
              <a:t> CBM Law &amp; Japan’s Daiwa Securities Group in </a:t>
            </a:r>
          </a:p>
          <a:p>
            <a:pPr>
              <a:buFont typeface="Wingdings" pitchFamily="2" charset="2"/>
              <a:buChar char="Ø"/>
            </a:pPr>
            <a:r>
              <a:rPr lang="en-US" u="sng" dirty="0" smtClean="0">
                <a:effectLst>
                  <a:outerShdw blurRad="38100" dist="38100" dir="2700000" algn="tl">
                    <a:srgbClr val="000000">
                      <a:alpha val="43137"/>
                    </a:srgbClr>
                  </a:outerShdw>
                </a:effectLst>
              </a:rPr>
              <a:t>IMF in Myanmar Socio-economic Reform</a:t>
            </a:r>
          </a:p>
          <a:p>
            <a:pPr>
              <a:buFont typeface="Wingdings" pitchFamily="2" charset="2"/>
              <a:buChar char="Ø"/>
            </a:pPr>
            <a:r>
              <a:rPr lang="en-US" dirty="0" smtClean="0"/>
              <a:t>Foundation for continued macroeconomic stability </a:t>
            </a:r>
          </a:p>
          <a:p>
            <a:pPr>
              <a:buFont typeface="Wingdings" pitchFamily="2" charset="2"/>
              <a:buChar char="Ø"/>
            </a:pPr>
            <a:r>
              <a:rPr lang="en-US" dirty="0" smtClean="0"/>
              <a:t>IMF Mission Reports and Joint Assessments</a:t>
            </a:r>
          </a:p>
          <a:p>
            <a:pPr>
              <a:buFont typeface="Wingdings" pitchFamily="2" charset="2"/>
              <a:buChar char="Ø"/>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400" dirty="0" smtClean="0"/>
              <a:t>Continued..</a:t>
            </a:r>
            <a:br>
              <a:rPr lang="en-US" sz="1400" dirty="0" smtClean="0"/>
            </a:br>
            <a:r>
              <a:rPr lang="en-US" sz="2800" dirty="0" smtClean="0"/>
              <a:t>IMF, World Bank &amp; ADB in Myanmar Democratic Reform</a:t>
            </a:r>
            <a:endParaRPr lang="en-US" dirty="0"/>
          </a:p>
        </p:txBody>
      </p:sp>
      <p:sp>
        <p:nvSpPr>
          <p:cNvPr id="3" name="Content Placeholder 2"/>
          <p:cNvSpPr>
            <a:spLocks noGrp="1"/>
          </p:cNvSpPr>
          <p:nvPr>
            <p:ph sz="quarter" idx="1"/>
          </p:nvPr>
        </p:nvSpPr>
        <p:spPr>
          <a:xfrm>
            <a:off x="457200" y="1600200"/>
            <a:ext cx="8305800" cy="4873752"/>
          </a:xfrm>
        </p:spPr>
        <p:txBody>
          <a:bodyPr/>
          <a:lstStyle/>
          <a:p>
            <a:pPr>
              <a:buFont typeface="Wingdings" pitchFamily="2" charset="2"/>
              <a:buChar char="Ø"/>
            </a:pPr>
            <a:r>
              <a:rPr lang="en-US" dirty="0" smtClean="0"/>
              <a:t>Importance of financial organizations in financial market &amp; poverty alleviation (1-3-2012)</a:t>
            </a:r>
          </a:p>
          <a:p>
            <a:pPr>
              <a:buNone/>
            </a:pPr>
            <a:r>
              <a:rPr lang="en-US" dirty="0" smtClean="0"/>
              <a:t>	“</a:t>
            </a:r>
            <a:r>
              <a:rPr lang="en-US" i="1" dirty="0" smtClean="0"/>
              <a:t>While encouraging the promotion of the private sector in economy,.. Changes and reforms are also taking place in collaboration with international organizations for the flourishing of capital market and financial market as well as for the emergence of conglomerates.”</a:t>
            </a:r>
          </a:p>
          <a:p>
            <a:pPr>
              <a:buFont typeface="Wingdings" pitchFamily="2" charset="2"/>
              <a:buChar char="Ø"/>
            </a:pPr>
            <a:r>
              <a:rPr lang="en-US" u="sng" dirty="0" smtClean="0">
                <a:effectLst>
                  <a:outerShdw blurRad="38100" dist="38100" dir="2700000" algn="tl">
                    <a:srgbClr val="000000">
                      <a:alpha val="43137"/>
                    </a:srgbClr>
                  </a:outerShdw>
                </a:effectLst>
              </a:rPr>
              <a:t>IMF Remarks on Myanmar Socio-economic Development</a:t>
            </a:r>
          </a:p>
          <a:p>
            <a:pPr>
              <a:buFont typeface="Wingdings" pitchFamily="2" charset="2"/>
              <a:buChar char="Ø"/>
            </a:pPr>
            <a:r>
              <a:rPr lang="en-US" dirty="0" smtClean="0"/>
              <a:t>Out of reach to meet requirement</a:t>
            </a:r>
          </a:p>
          <a:p>
            <a:pPr>
              <a:buFont typeface="Wingdings" pitchFamily="2" charset="2"/>
              <a:buChar char="Ø"/>
            </a:pPr>
            <a:r>
              <a:rPr lang="en-US" dirty="0" smtClean="0"/>
              <a:t> Myanmar as Asia next dynamic economic force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199</TotalTime>
  <Words>1134</Words>
  <Application>Microsoft Macintosh PowerPoint</Application>
  <PresentationFormat>Presentazione su schermo (4:3)</PresentationFormat>
  <Paragraphs>327</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Oriel</vt:lpstr>
      <vt:lpstr>International Financial Institutions in Myanmar’s Democratic Reform </vt:lpstr>
      <vt:lpstr>contents</vt:lpstr>
      <vt:lpstr>introduction</vt:lpstr>
      <vt:lpstr>        New Myanmar Government’s National      Development Strategy, Policies &amp; Duties </vt:lpstr>
      <vt:lpstr>Continued  New Myanmar Government’s National      Development Strategy, Policies &amp; Duties</vt:lpstr>
      <vt:lpstr>Continued  New Myanmar Government’s National      Development Strategy, Policies &amp; Duties</vt:lpstr>
      <vt:lpstr>IMF, World Bank &amp; ADB in Myanmar Democratic Reform</vt:lpstr>
      <vt:lpstr>Continued.. IMF, World Bank &amp; ADB in Myanmar Democratic Reform</vt:lpstr>
      <vt:lpstr>Continued.. IMF, World Bank &amp; ADB in Myanmar Democratic Reform</vt:lpstr>
      <vt:lpstr>Continued.. IMF, World Bank &amp; ADB in Myanmar Democratic Reform</vt:lpstr>
      <vt:lpstr>Continued.. IMF, World Bank &amp; ADB in Myanmar Democratic Reform</vt:lpstr>
      <vt:lpstr>  Table 2  Total Amount of the World Bank Loans, Credit and Grant to Myanmar</vt:lpstr>
      <vt:lpstr>Presentazione di PowerPoint</vt:lpstr>
      <vt:lpstr>Continued.. IMF, World Bank &amp; ADB in Myanmar Democratic Reform</vt:lpstr>
      <vt:lpstr>  Japan’s Fund for Poverty Reduction (JFPR) </vt:lpstr>
      <vt:lpstr>Japan’s Fund for Poverty Reduction (JFPR)</vt:lpstr>
      <vt:lpstr>International Technical Assistance to Myanmar (FY 2012-2013)</vt:lpstr>
      <vt:lpstr>Conclusion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Financial Institutions in Myanmar’s Democratic Reform </dc:title>
  <dc:creator>yon</dc:creator>
  <cp:lastModifiedBy>demo</cp:lastModifiedBy>
  <cp:revision>52</cp:revision>
  <dcterms:created xsi:type="dcterms:W3CDTF">2014-02-19T15:01:17Z</dcterms:created>
  <dcterms:modified xsi:type="dcterms:W3CDTF">2015-10-26T07:15:00Z</dcterms:modified>
</cp:coreProperties>
</file>